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743B4C-3D9D-4D04-B2C7-BF66451BA6E3}"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817D-A28F-43F3-9E3F-0B8E138665E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04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43B4C-3D9D-4D04-B2C7-BF66451BA6E3}"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83645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43B4C-3D9D-4D04-B2C7-BF66451BA6E3}"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428027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43B4C-3D9D-4D04-B2C7-BF66451BA6E3}"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10269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43B4C-3D9D-4D04-B2C7-BF66451BA6E3}"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817D-A28F-43F3-9E3F-0B8E138665E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25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743B4C-3D9D-4D04-B2C7-BF66451BA6E3}"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217197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743B4C-3D9D-4D04-B2C7-BF66451BA6E3}"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83304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743B4C-3D9D-4D04-B2C7-BF66451BA6E3}"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271289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743B4C-3D9D-4D04-B2C7-BF66451BA6E3}" type="datetimeFigureOut">
              <a:rPr lang="en-US" smtClean="0"/>
              <a:t>4/15/2021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206987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743B4C-3D9D-4D04-B2C7-BF66451BA6E3}" type="datetimeFigureOut">
              <a:rPr lang="en-US" smtClean="0"/>
              <a:t>4/15/2021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0F817D-A28F-43F3-9E3F-0B8E138665E9}" type="slidenum">
              <a:rPr lang="en-US" smtClean="0"/>
              <a:t>‹#›</a:t>
            </a:fld>
            <a:endParaRPr lang="en-US"/>
          </a:p>
        </p:txBody>
      </p:sp>
    </p:spTree>
    <p:extLst>
      <p:ext uri="{BB962C8B-B14F-4D97-AF65-F5344CB8AC3E}">
        <p14:creationId xmlns:p14="http://schemas.microsoft.com/office/powerpoint/2010/main" val="8308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43B4C-3D9D-4D04-B2C7-BF66451BA6E3}"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F817D-A28F-43F3-9E3F-0B8E138665E9}" type="slidenum">
              <a:rPr lang="en-US" smtClean="0"/>
              <a:t>‹#›</a:t>
            </a:fld>
            <a:endParaRPr lang="en-US"/>
          </a:p>
        </p:txBody>
      </p:sp>
    </p:spTree>
    <p:extLst>
      <p:ext uri="{BB962C8B-B14F-4D97-AF65-F5344CB8AC3E}">
        <p14:creationId xmlns:p14="http://schemas.microsoft.com/office/powerpoint/2010/main" val="241686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0743B4C-3D9D-4D04-B2C7-BF66451BA6E3}" type="datetimeFigureOut">
              <a:rPr lang="en-US" smtClean="0"/>
              <a:t>4/15/2021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F0F817D-A28F-43F3-9E3F-0B8E138665E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6730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rusin@rusi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merusin@rusinlaw.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9924947" cy="3219923"/>
          </a:xfrm>
        </p:spPr>
        <p:txBody>
          <a:bodyPr>
            <a:normAutofit/>
          </a:bodyPr>
          <a:lstStyle/>
          <a:p>
            <a:r>
              <a:rPr lang="en-US" sz="4800" b="1" dirty="0"/>
              <a:t>Illinois Workers’ Compensation </a:t>
            </a:r>
            <a:r>
              <a:rPr lang="en-US" sz="4800" b="1" dirty="0" smtClean="0"/>
              <a:t/>
            </a:r>
            <a:br>
              <a:rPr lang="en-US" sz="4800" b="1" dirty="0" smtClean="0"/>
            </a:br>
            <a:r>
              <a:rPr lang="en-US" sz="4800" b="1" dirty="0" smtClean="0"/>
              <a:t>Commission </a:t>
            </a:r>
            <a:r>
              <a:rPr lang="en-US" sz="4800" b="1" dirty="0"/>
              <a:t>Update </a:t>
            </a:r>
            <a:r>
              <a:rPr lang="en-US" sz="6000" b="1" dirty="0"/>
              <a:t/>
            </a:r>
            <a:br>
              <a:rPr lang="en-US" sz="6000" b="1" dirty="0"/>
            </a:br>
            <a:r>
              <a:rPr lang="en-US" sz="4000" b="1" dirty="0" smtClean="0"/>
              <a:t>April 2021</a:t>
            </a:r>
            <a:r>
              <a:rPr lang="en-US" sz="4000" dirty="0" smtClean="0"/>
              <a:t/>
            </a:r>
            <a:br>
              <a:rPr lang="en-US" sz="4000" dirty="0" smtClean="0"/>
            </a:br>
            <a:r>
              <a:rPr lang="en-US" sz="4000" dirty="0"/>
              <a:t/>
            </a:r>
            <a:br>
              <a:rPr lang="en-US" sz="4000" dirty="0"/>
            </a:br>
            <a:endParaRPr lang="en-US" sz="4000" dirty="0"/>
          </a:p>
        </p:txBody>
      </p:sp>
      <p:sp>
        <p:nvSpPr>
          <p:cNvPr id="3" name="Subtitle 2"/>
          <p:cNvSpPr>
            <a:spLocks noGrp="1"/>
          </p:cNvSpPr>
          <p:nvPr>
            <p:ph type="subTitle" idx="1"/>
          </p:nvPr>
        </p:nvSpPr>
        <p:spPr/>
        <p:txBody>
          <a:bodyPr>
            <a:normAutofit fontScale="25000" lnSpcReduction="20000"/>
          </a:bodyPr>
          <a:lstStyle/>
          <a:p>
            <a:r>
              <a:rPr lang="en-US" sz="7200" dirty="0"/>
              <a:t>Michael E. Rusin</a:t>
            </a:r>
          </a:p>
          <a:p>
            <a:r>
              <a:rPr lang="en-US" sz="7200" dirty="0">
                <a:solidFill>
                  <a:srgbClr val="FF0000"/>
                </a:solidFill>
              </a:rPr>
              <a:t>Rusin &amp; Maciorowski </a:t>
            </a:r>
          </a:p>
          <a:p>
            <a:r>
              <a:rPr lang="en-US" sz="7200" dirty="0"/>
              <a:t>10 South Riverside Blvd., Suite 1925</a:t>
            </a:r>
          </a:p>
          <a:p>
            <a:r>
              <a:rPr lang="en-US" sz="7200" dirty="0"/>
              <a:t>Chicago, IL 60606</a:t>
            </a:r>
          </a:p>
          <a:p>
            <a:r>
              <a:rPr lang="en-US" sz="7200" u="sng" dirty="0">
                <a:hlinkClick r:id="rId2"/>
              </a:rPr>
              <a:t>merusin@rusinlaw.com</a:t>
            </a:r>
            <a:r>
              <a:rPr lang="en-US" sz="7200" dirty="0"/>
              <a:t> </a:t>
            </a:r>
          </a:p>
          <a:p>
            <a:r>
              <a:rPr lang="en-US" dirty="0"/>
              <a:t> </a:t>
            </a:r>
          </a:p>
          <a:p>
            <a:r>
              <a:rPr lang="en-US" dirty="0"/>
              <a:t> </a:t>
            </a:r>
          </a:p>
        </p:txBody>
      </p:sp>
    </p:spTree>
    <p:extLst>
      <p:ext uri="{BB962C8B-B14F-4D97-AF65-F5344CB8AC3E}">
        <p14:creationId xmlns:p14="http://schemas.microsoft.com/office/powerpoint/2010/main" val="3484909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33 </a:t>
            </a:r>
            <a:r>
              <a:rPr lang="en-US" dirty="0"/>
              <a:t>budgeted arbitration </a:t>
            </a:r>
            <a:r>
              <a:rPr lang="en-US" dirty="0" smtClean="0"/>
              <a:t>positions. 30 arbitrators appointed. 3 positions </a:t>
            </a:r>
            <a:r>
              <a:rPr lang="en-US" dirty="0"/>
              <a:t>are </a:t>
            </a:r>
            <a:r>
              <a:rPr lang="en-US" dirty="0" smtClean="0"/>
              <a:t>open.  </a:t>
            </a:r>
          </a:p>
          <a:p>
            <a:pPr lvl="1">
              <a:buFont typeface="Wingdings" panose="05000000000000000000" pitchFamily="2" charset="2"/>
              <a:buChar char="v"/>
            </a:pPr>
            <a:r>
              <a:rPr lang="en-US" dirty="0" smtClean="0"/>
              <a:t>Likely  </a:t>
            </a:r>
            <a:r>
              <a:rPr lang="en-US" dirty="0"/>
              <a:t>1 or 2 will be promptly appointed.  </a:t>
            </a:r>
          </a:p>
          <a:p>
            <a:pPr>
              <a:buFont typeface="Wingdings" panose="05000000000000000000" pitchFamily="2" charset="2"/>
              <a:buChar char="v"/>
            </a:pPr>
            <a:r>
              <a:rPr lang="en-US" dirty="0" smtClean="0"/>
              <a:t>Expiring terms end </a:t>
            </a:r>
            <a:r>
              <a:rPr lang="en-US" dirty="0"/>
              <a:t>June 30, </a:t>
            </a:r>
            <a:r>
              <a:rPr lang="en-US" dirty="0" smtClean="0"/>
              <a:t>2021:</a:t>
            </a:r>
          </a:p>
          <a:p>
            <a:pPr lvl="1">
              <a:buFont typeface="Wingdings" panose="05000000000000000000" pitchFamily="2" charset="2"/>
              <a:buChar char="v"/>
            </a:pPr>
            <a:r>
              <a:rPr lang="en-US" dirty="0" smtClean="0"/>
              <a:t>Joseph Amarilio, Paul </a:t>
            </a:r>
            <a:r>
              <a:rPr lang="en-US" dirty="0"/>
              <a:t>Cellini, Steven Friedman, Gerald Granada, Jessica Hegarty, Adam Hinrichs, Jeffrey Huebsch, Maureen Pulia, Melinda Rowe-Sullivan and Douglas Steffenson.  </a:t>
            </a:r>
            <a:endParaRPr lang="en-US" dirty="0" smtClean="0"/>
          </a:p>
          <a:p>
            <a:pPr>
              <a:buFont typeface="Wingdings" panose="05000000000000000000" pitchFamily="2" charset="2"/>
              <a:buChar char="v"/>
            </a:pPr>
            <a:r>
              <a:rPr lang="en-US" dirty="0" smtClean="0"/>
              <a:t>Most will </a:t>
            </a:r>
            <a:r>
              <a:rPr lang="en-US" dirty="0"/>
              <a:t>be reappointed.  </a:t>
            </a:r>
            <a:endParaRPr lang="en-US" dirty="0" smtClean="0"/>
          </a:p>
          <a:p>
            <a:pPr>
              <a:buFont typeface="Wingdings" panose="05000000000000000000" pitchFamily="2" charset="2"/>
              <a:buChar char="v"/>
            </a:pPr>
            <a:r>
              <a:rPr lang="en-US" dirty="0" smtClean="0"/>
              <a:t>Arbitrators </a:t>
            </a:r>
            <a:r>
              <a:rPr lang="en-US" dirty="0"/>
              <a:t>Amarilio and </a:t>
            </a:r>
            <a:r>
              <a:rPr lang="en-US" dirty="0" smtClean="0"/>
              <a:t>Friedman are </a:t>
            </a:r>
            <a:r>
              <a:rPr lang="en-US" dirty="0"/>
              <a:t>both about 70 years old but neither seems interested in retirement.  </a:t>
            </a:r>
          </a:p>
          <a:p>
            <a:pPr marL="0" indent="0">
              <a:buNone/>
            </a:pPr>
            <a:r>
              <a:rPr lang="en-US" dirty="0"/>
              <a:t> </a:t>
            </a:r>
          </a:p>
          <a:p>
            <a:endParaRPr lang="en-US" dirty="0"/>
          </a:p>
        </p:txBody>
      </p:sp>
      <p:sp>
        <p:nvSpPr>
          <p:cNvPr id="4" name="Title 1"/>
          <p:cNvSpPr>
            <a:spLocks noGrp="1"/>
          </p:cNvSpPr>
          <p:nvPr>
            <p:ph type="title"/>
          </p:nvPr>
        </p:nvSpPr>
        <p:spPr/>
        <p:txBody>
          <a:bodyPr>
            <a:normAutofit/>
          </a:bodyPr>
          <a:lstStyle/>
          <a:p>
            <a:r>
              <a:rPr lang="en-US" b="1" dirty="0"/>
              <a:t>Changes at the Arbitration </a:t>
            </a:r>
            <a:r>
              <a:rPr lang="en-US" b="1" dirty="0" smtClean="0"/>
              <a:t>Level</a:t>
            </a:r>
            <a:br>
              <a:rPr lang="en-US" b="1" dirty="0" smtClean="0"/>
            </a:br>
            <a:endParaRPr lang="en-US" sz="2400" dirty="0"/>
          </a:p>
        </p:txBody>
      </p:sp>
    </p:spTree>
    <p:extLst>
      <p:ext uri="{BB962C8B-B14F-4D97-AF65-F5344CB8AC3E}">
        <p14:creationId xmlns:p14="http://schemas.microsoft.com/office/powerpoint/2010/main" val="3523798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b="1" dirty="0" smtClean="0"/>
              <a:t>Commission During Pandemic</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dirty="0"/>
              <a:t>Despite the pandemic, the Commission never closed its </a:t>
            </a:r>
            <a:r>
              <a:rPr lang="en-US" dirty="0" smtClean="0"/>
              <a:t>doors. </a:t>
            </a:r>
          </a:p>
          <a:p>
            <a:pPr lvl="1">
              <a:buFont typeface="Wingdings" panose="05000000000000000000" pitchFamily="2" charset="2"/>
              <a:buChar char="v"/>
            </a:pPr>
            <a:r>
              <a:rPr lang="en-US" dirty="0" smtClean="0"/>
              <a:t>Many </a:t>
            </a:r>
            <a:r>
              <a:rPr lang="en-US" dirty="0"/>
              <a:t>months </a:t>
            </a:r>
            <a:r>
              <a:rPr lang="en-US" dirty="0" smtClean="0"/>
              <a:t>the Commission </a:t>
            </a:r>
            <a:r>
              <a:rPr lang="en-US" dirty="0"/>
              <a:t>had </a:t>
            </a:r>
            <a:r>
              <a:rPr lang="en-US" dirty="0" smtClean="0"/>
              <a:t>reduced </a:t>
            </a:r>
            <a:r>
              <a:rPr lang="en-US" dirty="0"/>
              <a:t>schedule.  </a:t>
            </a:r>
            <a:endParaRPr lang="en-US" dirty="0" smtClean="0"/>
          </a:p>
          <a:p>
            <a:pPr>
              <a:buFont typeface="Wingdings" panose="05000000000000000000" pitchFamily="2" charset="2"/>
              <a:buChar char="v"/>
            </a:pPr>
            <a:r>
              <a:rPr lang="en-US" dirty="0" smtClean="0"/>
              <a:t>Early on </a:t>
            </a:r>
            <a:r>
              <a:rPr lang="en-US" dirty="0"/>
              <a:t>frequent in person court appearances and </a:t>
            </a:r>
            <a:r>
              <a:rPr lang="en-US" dirty="0" smtClean="0"/>
              <a:t>live </a:t>
            </a:r>
            <a:r>
              <a:rPr lang="en-US" dirty="0"/>
              <a:t>pro-se settlements.  </a:t>
            </a:r>
          </a:p>
          <a:p>
            <a:pPr>
              <a:buFont typeface="Wingdings" panose="05000000000000000000" pitchFamily="2" charset="2"/>
              <a:buChar char="v"/>
            </a:pPr>
            <a:r>
              <a:rPr lang="en-US" dirty="0" smtClean="0"/>
              <a:t>For </a:t>
            </a:r>
            <a:r>
              <a:rPr lang="en-US" dirty="0"/>
              <a:t>most of 2020 </a:t>
            </a:r>
            <a:r>
              <a:rPr lang="en-US" dirty="0" smtClean="0"/>
              <a:t>the Commission </a:t>
            </a:r>
            <a:r>
              <a:rPr lang="en-US" dirty="0"/>
              <a:t>had a hybrid hearing schedule. </a:t>
            </a:r>
            <a:endParaRPr lang="en-US" dirty="0" smtClean="0"/>
          </a:p>
          <a:p>
            <a:pPr>
              <a:buFont typeface="Wingdings" panose="05000000000000000000" pitchFamily="2" charset="2"/>
              <a:buChar char="v"/>
            </a:pPr>
            <a:r>
              <a:rPr lang="en-US" dirty="0" smtClean="0"/>
              <a:t>Pre-trials </a:t>
            </a:r>
            <a:r>
              <a:rPr lang="en-US" dirty="0"/>
              <a:t>remotely versus WebEx </a:t>
            </a:r>
            <a:r>
              <a:rPr lang="en-US" dirty="0" smtClean="0"/>
              <a:t>and limited </a:t>
            </a:r>
            <a:r>
              <a:rPr lang="en-US" dirty="0"/>
              <a:t>in person </a:t>
            </a:r>
            <a:r>
              <a:rPr lang="en-US" dirty="0" smtClean="0"/>
              <a:t>trials March to November. </a:t>
            </a:r>
          </a:p>
          <a:p>
            <a:pPr>
              <a:buFont typeface="Wingdings" panose="05000000000000000000" pitchFamily="2" charset="2"/>
              <a:buChar char="v"/>
            </a:pPr>
            <a:r>
              <a:rPr lang="en-US" dirty="0" smtClean="0"/>
              <a:t>Spike </a:t>
            </a:r>
            <a:r>
              <a:rPr lang="en-US" dirty="0"/>
              <a:t>in COVID cases in November 2020, the chairman discontinued all in person hearings.  </a:t>
            </a:r>
            <a:endParaRPr lang="en-US" dirty="0" smtClean="0"/>
          </a:p>
          <a:p>
            <a:pPr>
              <a:buFont typeface="Wingdings" panose="05000000000000000000" pitchFamily="2" charset="2"/>
              <a:buChar char="v"/>
            </a:pPr>
            <a:r>
              <a:rPr lang="en-US" dirty="0" smtClean="0"/>
              <a:t>Reopening – Live hearings began </a:t>
            </a:r>
            <a:r>
              <a:rPr lang="en-US" dirty="0"/>
              <a:t>February 1, 2021.  </a:t>
            </a:r>
            <a:endParaRPr lang="en-US" dirty="0" smtClean="0"/>
          </a:p>
          <a:p>
            <a:pPr>
              <a:buFont typeface="Wingdings" panose="05000000000000000000" pitchFamily="2" charset="2"/>
              <a:buChar char="v"/>
            </a:pPr>
            <a:r>
              <a:rPr lang="en-US" dirty="0" smtClean="0"/>
              <a:t>Hybrid </a:t>
            </a:r>
            <a:r>
              <a:rPr lang="en-US" dirty="0"/>
              <a:t>schedule </a:t>
            </a:r>
            <a:r>
              <a:rPr lang="en-US" dirty="0" smtClean="0"/>
              <a:t>with </a:t>
            </a:r>
            <a:r>
              <a:rPr lang="en-US" dirty="0"/>
              <a:t>a mixture of pre-trials and trials.  Pre-trials are held during the beginning of an arbitrator’s trial cycle and trial dates are set at the end of the trial cycle.   </a:t>
            </a:r>
          </a:p>
          <a:p>
            <a:pPr>
              <a:buFont typeface="Wingdings" panose="05000000000000000000" pitchFamily="2" charset="2"/>
              <a:buChar char="v"/>
            </a:pPr>
            <a:r>
              <a:rPr lang="en-US" dirty="0"/>
              <a:t>The Commission has continued to have more in person hearings in 2021.  </a:t>
            </a:r>
            <a:r>
              <a:rPr lang="en-US" dirty="0" smtClean="0"/>
              <a:t>The number </a:t>
            </a:r>
            <a:r>
              <a:rPr lang="en-US" dirty="0"/>
              <a:t>of in-person hearing dates are </a:t>
            </a:r>
            <a:r>
              <a:rPr lang="en-US" dirty="0" smtClean="0"/>
              <a:t>still </a:t>
            </a:r>
            <a:r>
              <a:rPr lang="en-US" dirty="0"/>
              <a:t>limited.  </a:t>
            </a:r>
            <a:r>
              <a:rPr lang="en-US" dirty="0" smtClean="0"/>
              <a:t>Chairman </a:t>
            </a:r>
            <a:r>
              <a:rPr lang="en-US" dirty="0"/>
              <a:t>posts </a:t>
            </a:r>
            <a:r>
              <a:rPr lang="en-US" dirty="0" smtClean="0"/>
              <a:t>calendar monthly.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038681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Commission During Pandemic</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a:t>Prior to the pandemic in Chicago, each </a:t>
            </a:r>
            <a:r>
              <a:rPr lang="en-US" dirty="0" smtClean="0"/>
              <a:t>arbitrator </a:t>
            </a:r>
            <a:r>
              <a:rPr lang="en-US" dirty="0"/>
              <a:t>had a monthly status call date </a:t>
            </a:r>
            <a:r>
              <a:rPr lang="en-US" dirty="0" smtClean="0"/>
              <a:t>and 8 trial </a:t>
            </a:r>
            <a:r>
              <a:rPr lang="en-US" dirty="0"/>
              <a:t>dates. </a:t>
            </a:r>
            <a:r>
              <a:rPr lang="en-US" dirty="0" smtClean="0"/>
              <a:t>On </a:t>
            </a:r>
            <a:r>
              <a:rPr lang="en-US" dirty="0"/>
              <a:t>each trial date, the parties would appear before the arbitrator and request a pre-trial or a trial.  Arbitrators generally would hear pre-trials first and start trials later in the day after pre-trials were completed. </a:t>
            </a:r>
          </a:p>
          <a:p>
            <a:pPr>
              <a:buFont typeface="Wingdings" panose="05000000000000000000" pitchFamily="2" charset="2"/>
              <a:buChar char="v"/>
            </a:pPr>
            <a:r>
              <a:rPr lang="en-US" dirty="0"/>
              <a:t>With the pandemic, the basic schedule did not change but pre-trials were moved online through WebEx.  </a:t>
            </a:r>
            <a:r>
              <a:rPr lang="en-US" dirty="0" smtClean="0"/>
              <a:t>No set schedule </a:t>
            </a:r>
            <a:r>
              <a:rPr lang="en-US" dirty="0"/>
              <a:t>for pre-trials.  </a:t>
            </a:r>
            <a:r>
              <a:rPr lang="en-US" dirty="0" smtClean="0"/>
              <a:t>Varies a lot by arbitrator. </a:t>
            </a:r>
            <a:endParaRPr lang="en-US" dirty="0"/>
          </a:p>
          <a:p>
            <a:pPr>
              <a:buFont typeface="Wingdings" panose="05000000000000000000" pitchFamily="2" charset="2"/>
              <a:buChar char="v"/>
            </a:pPr>
            <a:r>
              <a:rPr lang="en-US" dirty="0" smtClean="0"/>
              <a:t>The </a:t>
            </a:r>
            <a:r>
              <a:rPr lang="en-US" dirty="0"/>
              <a:t>procedure for the downstate arbitrators was the same.  Each downstate arbitrator had a status call and depending on the size of the status call, each arbitrator would have between 3-8 trial dates.  </a:t>
            </a:r>
          </a:p>
          <a:p>
            <a:pPr>
              <a:buFont typeface="Wingdings" panose="05000000000000000000" pitchFamily="2" charset="2"/>
              <a:buChar char="v"/>
            </a:pPr>
            <a:r>
              <a:rPr lang="en-US" dirty="0" smtClean="0"/>
              <a:t>2021 </a:t>
            </a:r>
            <a:r>
              <a:rPr lang="en-US" dirty="0"/>
              <a:t>calendar </a:t>
            </a:r>
            <a:r>
              <a:rPr lang="en-US" dirty="0" smtClean="0"/>
              <a:t>increased </a:t>
            </a:r>
            <a:r>
              <a:rPr lang="en-US" dirty="0"/>
              <a:t>the number of trial dates for the </a:t>
            </a:r>
            <a:r>
              <a:rPr lang="en-US" dirty="0" smtClean="0"/>
              <a:t>arbitrators from 8 to 9.  </a:t>
            </a:r>
            <a:r>
              <a:rPr lang="en-US" dirty="0"/>
              <a:t>In Chicago, every arbitrator has a status call date and now 9 pre-trial/trial dates. </a:t>
            </a:r>
            <a:endParaRPr lang="en-US" dirty="0" smtClean="0"/>
          </a:p>
          <a:p>
            <a:pPr>
              <a:buFont typeface="Wingdings" panose="05000000000000000000" pitchFamily="2" charset="2"/>
              <a:buChar char="v"/>
            </a:pPr>
            <a:r>
              <a:rPr lang="en-US" dirty="0" smtClean="0"/>
              <a:t>Downstate calls </a:t>
            </a:r>
            <a:r>
              <a:rPr lang="en-US" dirty="0"/>
              <a:t>each arbitrator has a status call and a minimum of 3 but up to 9 pre-trial/trial </a:t>
            </a:r>
            <a:r>
              <a:rPr lang="en-US" dirty="0" smtClean="0"/>
              <a:t>dates  </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001677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Commission During Pandemic</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smtClean="0"/>
              <a:t>Chicago </a:t>
            </a:r>
            <a:r>
              <a:rPr lang="en-US" sz="2400" dirty="0"/>
              <a:t>status </a:t>
            </a:r>
            <a:r>
              <a:rPr lang="en-US" sz="2400" dirty="0" smtClean="0"/>
              <a:t>calls: </a:t>
            </a:r>
          </a:p>
          <a:p>
            <a:pPr lvl="1">
              <a:buFont typeface="Wingdings" panose="05000000000000000000" pitchFamily="2" charset="2"/>
              <a:buChar char="v"/>
            </a:pPr>
            <a:r>
              <a:rPr lang="en-US" sz="2000" dirty="0" smtClean="0"/>
              <a:t>Every </a:t>
            </a:r>
            <a:r>
              <a:rPr lang="en-US" sz="2000" dirty="0"/>
              <a:t>month the arbitrators have a status call day and 9 hearing days.  </a:t>
            </a:r>
            <a:endParaRPr lang="en-US" sz="2000" dirty="0" smtClean="0"/>
          </a:p>
          <a:p>
            <a:pPr lvl="1">
              <a:buFont typeface="Wingdings" panose="05000000000000000000" pitchFamily="2" charset="2"/>
              <a:buChar char="v"/>
            </a:pPr>
            <a:r>
              <a:rPr lang="en-US" sz="2000" dirty="0" smtClean="0"/>
              <a:t>In </a:t>
            </a:r>
            <a:r>
              <a:rPr lang="en-US" sz="2000" dirty="0"/>
              <a:t>April 2021, the </a:t>
            </a:r>
            <a:r>
              <a:rPr lang="en-US" sz="2000" dirty="0" smtClean="0"/>
              <a:t>9 </a:t>
            </a:r>
            <a:r>
              <a:rPr lang="en-US" sz="2000" dirty="0"/>
              <a:t>hearing days are broken into pretrial days and trial days.  </a:t>
            </a:r>
            <a:endParaRPr lang="en-US" sz="2000" dirty="0" smtClean="0"/>
          </a:p>
          <a:p>
            <a:pPr lvl="1">
              <a:buFont typeface="Wingdings" panose="05000000000000000000" pitchFamily="2" charset="2"/>
              <a:buChar char="v"/>
            </a:pPr>
            <a:r>
              <a:rPr lang="en-US" sz="2000" dirty="0" smtClean="0"/>
              <a:t>5 </a:t>
            </a:r>
            <a:r>
              <a:rPr lang="en-US" sz="2000" dirty="0"/>
              <a:t>days are currently set for pre-trial conferences which are done via WebEx and 4 days are set for trial days.</a:t>
            </a:r>
          </a:p>
          <a:p>
            <a:pPr>
              <a:buFont typeface="Wingdings" panose="05000000000000000000" pitchFamily="2" charset="2"/>
              <a:buChar char="v"/>
            </a:pPr>
            <a:r>
              <a:rPr lang="en-US" sz="2400" dirty="0" smtClean="0"/>
              <a:t>Downstate calls: </a:t>
            </a:r>
          </a:p>
          <a:p>
            <a:pPr lvl="1">
              <a:buFont typeface="Wingdings" panose="05000000000000000000" pitchFamily="2" charset="2"/>
              <a:buChar char="v"/>
            </a:pPr>
            <a:r>
              <a:rPr lang="en-US" sz="2000" dirty="0" smtClean="0"/>
              <a:t>Each </a:t>
            </a:r>
            <a:r>
              <a:rPr lang="en-US" sz="2000" dirty="0"/>
              <a:t>of the arbitrators has a status call </a:t>
            </a:r>
            <a:r>
              <a:rPr lang="en-US" sz="2000" dirty="0" smtClean="0"/>
              <a:t>day</a:t>
            </a:r>
          </a:p>
          <a:p>
            <a:pPr lvl="1">
              <a:buFont typeface="Wingdings" panose="05000000000000000000" pitchFamily="2" charset="2"/>
              <a:buChar char="v"/>
            </a:pPr>
            <a:r>
              <a:rPr lang="en-US" sz="2000" dirty="0" smtClean="0"/>
              <a:t>Then they have </a:t>
            </a:r>
            <a:r>
              <a:rPr lang="en-US" sz="2000" dirty="0"/>
              <a:t>2-5 pre-trial days and 2-4 trial days.</a:t>
            </a:r>
          </a:p>
          <a:p>
            <a:endParaRPr lang="en-US" dirty="0"/>
          </a:p>
        </p:txBody>
      </p:sp>
    </p:spTree>
    <p:extLst>
      <p:ext uri="{BB962C8B-B14F-4D97-AF65-F5344CB8AC3E}">
        <p14:creationId xmlns:p14="http://schemas.microsoft.com/office/powerpoint/2010/main" val="1885833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443345"/>
            <a:ext cx="12192000" cy="5658126"/>
          </a:xfrm>
          <a:prstGeom prst="rect">
            <a:avLst/>
          </a:prstGeom>
        </p:spPr>
      </p:pic>
    </p:spTree>
    <p:extLst>
      <p:ext uri="{BB962C8B-B14F-4D97-AF65-F5344CB8AC3E}">
        <p14:creationId xmlns:p14="http://schemas.microsoft.com/office/powerpoint/2010/main" val="2876010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Commission During Pandemic</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Downstate calls </a:t>
            </a:r>
            <a:r>
              <a:rPr lang="en-US" dirty="0"/>
              <a:t>trial locations have been </a:t>
            </a:r>
            <a:r>
              <a:rPr lang="en-US" dirty="0" smtClean="0"/>
              <a:t>consolidated currently.  </a:t>
            </a:r>
          </a:p>
          <a:p>
            <a:pPr marL="0" indent="0">
              <a:buNone/>
            </a:pPr>
            <a:endParaRPr lang="en-US" sz="100" dirty="0" smtClean="0"/>
          </a:p>
          <a:p>
            <a:pPr lvl="1">
              <a:buFont typeface="Wingdings" panose="05000000000000000000" pitchFamily="2" charset="2"/>
              <a:buChar char="v"/>
            </a:pPr>
            <a:r>
              <a:rPr lang="en-US" dirty="0" smtClean="0"/>
              <a:t>For </a:t>
            </a:r>
            <a:r>
              <a:rPr lang="en-US" dirty="0"/>
              <a:t>Zone 1 (Collinsville, Herrin, Mt. Vernon), all trials are held in Collinsville.  </a:t>
            </a:r>
            <a:endParaRPr lang="en-US" dirty="0" smtClean="0"/>
          </a:p>
          <a:p>
            <a:pPr marL="201168" lvl="1" indent="0">
              <a:buNone/>
            </a:pPr>
            <a:endParaRPr lang="en-US" sz="1100" dirty="0"/>
          </a:p>
          <a:p>
            <a:pPr lvl="1">
              <a:buFont typeface="Wingdings" panose="05000000000000000000" pitchFamily="2" charset="2"/>
              <a:buChar char="v"/>
            </a:pPr>
            <a:r>
              <a:rPr lang="en-US" dirty="0" smtClean="0"/>
              <a:t>For </a:t>
            </a:r>
            <a:r>
              <a:rPr lang="en-US" dirty="0"/>
              <a:t>Zone </a:t>
            </a:r>
            <a:r>
              <a:rPr lang="en-US" dirty="0" smtClean="0"/>
              <a:t>2 </a:t>
            </a:r>
            <a:r>
              <a:rPr lang="en-US" dirty="0"/>
              <a:t>(Urbana, Springfield, Quincy) all trials are held in Springfield.  </a:t>
            </a:r>
            <a:endParaRPr lang="en-US" dirty="0" smtClean="0"/>
          </a:p>
          <a:p>
            <a:pPr marL="201168" lvl="1" indent="0">
              <a:buNone/>
            </a:pPr>
            <a:endParaRPr lang="en-US" sz="1100" dirty="0"/>
          </a:p>
          <a:p>
            <a:pPr lvl="1">
              <a:buFont typeface="Wingdings" panose="05000000000000000000" pitchFamily="2" charset="2"/>
              <a:buChar char="v"/>
            </a:pPr>
            <a:r>
              <a:rPr lang="en-US" dirty="0" smtClean="0"/>
              <a:t>For </a:t>
            </a:r>
            <a:r>
              <a:rPr lang="en-US" dirty="0"/>
              <a:t>Zone </a:t>
            </a:r>
            <a:r>
              <a:rPr lang="en-US" dirty="0" smtClean="0"/>
              <a:t>3 </a:t>
            </a:r>
            <a:r>
              <a:rPr lang="en-US" dirty="0"/>
              <a:t>(Bloomington, Peoria, Rock Island) all trials are held in Peoria. </a:t>
            </a:r>
            <a:r>
              <a:rPr lang="en-US" dirty="0" smtClean="0"/>
              <a:t> </a:t>
            </a:r>
          </a:p>
          <a:p>
            <a:pPr lvl="1">
              <a:buFont typeface="Wingdings" panose="05000000000000000000" pitchFamily="2" charset="2"/>
              <a:buChar char="v"/>
            </a:pPr>
            <a:endParaRPr lang="en-US" sz="1100" dirty="0"/>
          </a:p>
          <a:p>
            <a:pPr lvl="1">
              <a:buFont typeface="Wingdings" panose="05000000000000000000" pitchFamily="2" charset="2"/>
              <a:buChar char="v"/>
            </a:pPr>
            <a:r>
              <a:rPr lang="en-US" dirty="0" smtClean="0"/>
              <a:t>For </a:t>
            </a:r>
            <a:r>
              <a:rPr lang="en-US" dirty="0"/>
              <a:t>Zone </a:t>
            </a:r>
            <a:r>
              <a:rPr lang="en-US" dirty="0" smtClean="0"/>
              <a:t>4 </a:t>
            </a:r>
            <a:r>
              <a:rPr lang="en-US" dirty="0"/>
              <a:t>(Joliet, Kankakee, Ottawa) all trials are held in Chicago.  </a:t>
            </a:r>
            <a:endParaRPr lang="en-US" dirty="0" smtClean="0"/>
          </a:p>
          <a:p>
            <a:pPr lvl="1">
              <a:buFont typeface="Wingdings" panose="05000000000000000000" pitchFamily="2" charset="2"/>
              <a:buChar char="v"/>
            </a:pPr>
            <a:endParaRPr lang="en-US" sz="1100" dirty="0"/>
          </a:p>
          <a:p>
            <a:pPr lvl="1">
              <a:buFont typeface="Wingdings" panose="05000000000000000000" pitchFamily="2" charset="2"/>
              <a:buChar char="v"/>
            </a:pPr>
            <a:r>
              <a:rPr lang="en-US" dirty="0" smtClean="0"/>
              <a:t>For </a:t>
            </a:r>
            <a:r>
              <a:rPr lang="en-US" dirty="0"/>
              <a:t>Zone </a:t>
            </a:r>
            <a:r>
              <a:rPr lang="en-US" dirty="0" smtClean="0"/>
              <a:t>5 </a:t>
            </a:r>
            <a:r>
              <a:rPr lang="en-US" dirty="0"/>
              <a:t>(Rockford, Waukegan, Woodstock) all trials are held in Rockford.  </a:t>
            </a:r>
          </a:p>
          <a:p>
            <a:pPr lvl="1">
              <a:buFont typeface="Wingdings" panose="05000000000000000000" pitchFamily="2" charset="2"/>
              <a:buChar char="v"/>
            </a:pPr>
            <a:endParaRPr lang="en-US" sz="1100" dirty="0" smtClean="0"/>
          </a:p>
          <a:p>
            <a:pPr lvl="1">
              <a:buFont typeface="Wingdings" panose="05000000000000000000" pitchFamily="2" charset="2"/>
              <a:buChar char="v"/>
            </a:pPr>
            <a:r>
              <a:rPr lang="en-US" dirty="0" smtClean="0"/>
              <a:t>For </a:t>
            </a:r>
            <a:r>
              <a:rPr lang="en-US" dirty="0"/>
              <a:t>Zone </a:t>
            </a:r>
            <a:r>
              <a:rPr lang="en-US" dirty="0" smtClean="0"/>
              <a:t>6 </a:t>
            </a:r>
            <a:r>
              <a:rPr lang="en-US" dirty="0"/>
              <a:t>(Wheaton, Geneva, Elgin) all trials are held in Chicago. </a:t>
            </a:r>
            <a:endParaRPr lang="en-US" dirty="0" smtClean="0"/>
          </a:p>
          <a:p>
            <a:pPr lvl="1">
              <a:buFont typeface="Wingdings" panose="05000000000000000000" pitchFamily="2" charset="2"/>
              <a:buChar char="v"/>
            </a:pPr>
            <a:endParaRPr lang="en-US" sz="1100" dirty="0" smtClean="0"/>
          </a:p>
          <a:p>
            <a:pPr lvl="1">
              <a:buFont typeface="Wingdings" panose="05000000000000000000" pitchFamily="2" charset="2"/>
              <a:buChar char="v"/>
            </a:pPr>
            <a:r>
              <a:rPr lang="en-US" dirty="0" smtClean="0"/>
              <a:t>Expect return to Downstate locations in </a:t>
            </a:r>
            <a:r>
              <a:rPr lang="en-US" sz="2800" dirty="0" smtClean="0"/>
              <a:t>July 2021 </a:t>
            </a:r>
            <a:endParaRPr lang="en-US" sz="2800" dirty="0"/>
          </a:p>
          <a:p>
            <a:endParaRPr lang="en-US" dirty="0"/>
          </a:p>
        </p:txBody>
      </p:sp>
    </p:spTree>
    <p:extLst>
      <p:ext uri="{BB962C8B-B14F-4D97-AF65-F5344CB8AC3E}">
        <p14:creationId xmlns:p14="http://schemas.microsoft.com/office/powerpoint/2010/main" val="652969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Commission During Pandemic</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dirty="0" smtClean="0"/>
          </a:p>
          <a:p>
            <a:pPr>
              <a:buFont typeface="Wingdings" panose="05000000000000000000" pitchFamily="2" charset="2"/>
              <a:buChar char="v"/>
            </a:pPr>
            <a:r>
              <a:rPr lang="en-US" sz="2400" dirty="0" smtClean="0"/>
              <a:t>For </a:t>
            </a:r>
            <a:r>
              <a:rPr lang="en-US" sz="2400" dirty="0"/>
              <a:t>hearings before the </a:t>
            </a:r>
            <a:r>
              <a:rPr lang="en-US" sz="2400" dirty="0" smtClean="0"/>
              <a:t>Commission:</a:t>
            </a:r>
          </a:p>
          <a:p>
            <a:pPr lvl="1">
              <a:buFont typeface="Wingdings" panose="05000000000000000000" pitchFamily="2" charset="2"/>
              <a:buChar char="v"/>
            </a:pPr>
            <a:r>
              <a:rPr lang="en-US" sz="2000" dirty="0" smtClean="0"/>
              <a:t>All </a:t>
            </a:r>
            <a:r>
              <a:rPr lang="en-US" sz="2000" dirty="0"/>
              <a:t>preliminary and review calls hearings are currently being held via WebEx.   </a:t>
            </a:r>
            <a:endParaRPr lang="en-US" sz="2000" dirty="0" smtClean="0"/>
          </a:p>
          <a:p>
            <a:pPr marL="201168" lvl="1" indent="0">
              <a:buNone/>
            </a:pPr>
            <a:endParaRPr lang="en-US" sz="2000" dirty="0" smtClean="0"/>
          </a:p>
          <a:p>
            <a:pPr>
              <a:buFont typeface="Wingdings" panose="05000000000000000000" pitchFamily="2" charset="2"/>
              <a:buChar char="v"/>
            </a:pPr>
            <a:r>
              <a:rPr lang="en-US" sz="2400" dirty="0" smtClean="0"/>
              <a:t>All oral arguments before the Commission are being done telephonically.  </a:t>
            </a:r>
          </a:p>
          <a:p>
            <a:pPr lvl="1">
              <a:buFont typeface="Wingdings" panose="05000000000000000000" pitchFamily="2" charset="2"/>
              <a:buChar char="v"/>
            </a:pPr>
            <a:r>
              <a:rPr lang="en-US" sz="2000" dirty="0" smtClean="0"/>
              <a:t>This </a:t>
            </a:r>
            <a:r>
              <a:rPr lang="en-US" sz="2000" dirty="0"/>
              <a:t>is true for both Springfield and Chicago oral arguments. </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677408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Commission Moving to new location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a:t>The Commission is </a:t>
            </a:r>
            <a:r>
              <a:rPr lang="en-US" sz="2400" dirty="0" smtClean="0"/>
              <a:t>moving, leaving </a:t>
            </a:r>
            <a:r>
              <a:rPr lang="en-US" sz="2400" dirty="0"/>
              <a:t>the Thompson </a:t>
            </a:r>
            <a:r>
              <a:rPr lang="en-US" sz="2400" dirty="0" smtClean="0"/>
              <a:t>Center </a:t>
            </a:r>
          </a:p>
          <a:p>
            <a:pPr lvl="1">
              <a:buFont typeface="Wingdings" panose="05000000000000000000" pitchFamily="2" charset="2"/>
              <a:buChar char="v"/>
            </a:pPr>
            <a:r>
              <a:rPr lang="en-US" sz="2000" dirty="0" smtClean="0"/>
              <a:t>The </a:t>
            </a:r>
            <a:r>
              <a:rPr lang="en-US" sz="2000" dirty="0"/>
              <a:t>Commission is moving its administrative offices to 69 W. Washington Street, Chicago, IL 60602.  </a:t>
            </a:r>
            <a:endParaRPr lang="en-US" sz="2000" dirty="0" smtClean="0"/>
          </a:p>
          <a:p>
            <a:pPr>
              <a:buFont typeface="Wingdings" panose="05000000000000000000" pitchFamily="2" charset="2"/>
              <a:buChar char="v"/>
            </a:pPr>
            <a:r>
              <a:rPr lang="en-US" sz="2400" dirty="0" smtClean="0"/>
              <a:t>The </a:t>
            </a:r>
            <a:r>
              <a:rPr lang="en-US" sz="2400" dirty="0"/>
              <a:t>Commission is moving its Chicago hearings/trials site </a:t>
            </a:r>
            <a:endParaRPr lang="en-US" sz="2400" dirty="0" smtClean="0"/>
          </a:p>
          <a:p>
            <a:pPr lvl="1">
              <a:buFont typeface="Wingdings" panose="05000000000000000000" pitchFamily="2" charset="2"/>
              <a:buChar char="v"/>
            </a:pPr>
            <a:r>
              <a:rPr lang="en-US" sz="2000" dirty="0" smtClean="0"/>
              <a:t>Basement </a:t>
            </a:r>
            <a:r>
              <a:rPr lang="en-US" sz="2000" dirty="0"/>
              <a:t>of the Daley Center, 50 W. Washington Street, Chicago, IL 60602.  </a:t>
            </a:r>
            <a:endParaRPr lang="en-US" sz="2000" dirty="0" smtClean="0"/>
          </a:p>
          <a:p>
            <a:pPr>
              <a:buFont typeface="Wingdings" panose="05000000000000000000" pitchFamily="2" charset="2"/>
              <a:buChar char="v"/>
            </a:pPr>
            <a:r>
              <a:rPr lang="en-US" sz="2400" dirty="0" smtClean="0"/>
              <a:t>Expected late May </a:t>
            </a:r>
            <a:r>
              <a:rPr lang="en-US" sz="2400" dirty="0"/>
              <a:t>2021 to June 2021.  </a:t>
            </a:r>
            <a:endParaRPr lang="en-US" sz="2400" dirty="0" smtClean="0"/>
          </a:p>
          <a:p>
            <a:pPr>
              <a:buFont typeface="Wingdings" panose="05000000000000000000" pitchFamily="2" charset="2"/>
              <a:buChar char="v"/>
            </a:pPr>
            <a:r>
              <a:rPr lang="en-US" sz="2400" dirty="0" smtClean="0"/>
              <a:t>First </a:t>
            </a:r>
            <a:r>
              <a:rPr lang="en-US" sz="2400" dirty="0"/>
              <a:t>move for the Commission in over 35 years.  </a:t>
            </a:r>
          </a:p>
          <a:p>
            <a:pPr lvl="1">
              <a:buFont typeface="Wingdings" panose="05000000000000000000" pitchFamily="2" charset="2"/>
              <a:buChar char="v"/>
            </a:pPr>
            <a:r>
              <a:rPr lang="en-US" sz="2000" dirty="0" smtClean="0"/>
              <a:t>Resided in Thompson Center since 1985. </a:t>
            </a:r>
            <a:endParaRPr lang="en-US" sz="2000"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630878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Commission Expands Electronic Filing – CompFile Release </a:t>
            </a:r>
            <a:r>
              <a:rPr lang="en-US" b="1" dirty="0" smtClean="0"/>
              <a:t>3</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200" dirty="0"/>
              <a:t>The Commission has always had a paper based filing system. </a:t>
            </a:r>
            <a:endParaRPr lang="en-US" sz="2200" dirty="0" smtClean="0"/>
          </a:p>
          <a:p>
            <a:pPr lvl="1">
              <a:buFont typeface="Wingdings" panose="05000000000000000000" pitchFamily="2" charset="2"/>
              <a:buChar char="v"/>
            </a:pPr>
            <a:r>
              <a:rPr lang="en-US" dirty="0" smtClean="0"/>
              <a:t>Multicolored paper required. Settlement </a:t>
            </a:r>
            <a:r>
              <a:rPr lang="en-US" dirty="0"/>
              <a:t>contracts were pink, </a:t>
            </a:r>
            <a:r>
              <a:rPr lang="en-US" dirty="0" smtClean="0"/>
              <a:t>petitions </a:t>
            </a:r>
            <a:r>
              <a:rPr lang="en-US" dirty="0"/>
              <a:t>for immediate hearing blue, etc. </a:t>
            </a:r>
          </a:p>
          <a:p>
            <a:pPr>
              <a:buFont typeface="Wingdings" panose="05000000000000000000" pitchFamily="2" charset="2"/>
              <a:buChar char="v"/>
            </a:pPr>
            <a:r>
              <a:rPr lang="en-US" sz="2200" dirty="0" smtClean="0"/>
              <a:t>Last summer – July, 2020, </a:t>
            </a:r>
            <a:r>
              <a:rPr lang="en-US" sz="2200" dirty="0"/>
              <a:t>the Commission implemented the CompFile program.  </a:t>
            </a:r>
            <a:r>
              <a:rPr lang="en-US" sz="2200" dirty="0" smtClean="0"/>
              <a:t>Settlement </a:t>
            </a:r>
            <a:r>
              <a:rPr lang="en-US" sz="2200" dirty="0"/>
              <a:t>contracts </a:t>
            </a:r>
            <a:r>
              <a:rPr lang="en-US" sz="2200" dirty="0" smtClean="0"/>
              <a:t>became electronic only except for Pro se Settlements. </a:t>
            </a:r>
          </a:p>
          <a:p>
            <a:pPr>
              <a:buFont typeface="Wingdings" panose="05000000000000000000" pitchFamily="2" charset="2"/>
              <a:buChar char="v"/>
            </a:pPr>
            <a:r>
              <a:rPr lang="en-US" sz="2200" dirty="0" smtClean="0"/>
              <a:t>Standard </a:t>
            </a:r>
            <a:r>
              <a:rPr lang="en-US" sz="2200" dirty="0"/>
              <a:t>procedure is for Respondent’s attorney to draft settlement contracts and route them to petitioner’s attorney for review, execution and submission to the Commission. </a:t>
            </a:r>
            <a:endParaRPr lang="en-US" sz="2200" dirty="0" smtClean="0"/>
          </a:p>
          <a:p>
            <a:pPr>
              <a:buFont typeface="Wingdings" panose="05000000000000000000" pitchFamily="2" charset="2"/>
              <a:buChar char="v"/>
            </a:pPr>
            <a:r>
              <a:rPr lang="en-US" sz="2200" dirty="0" smtClean="0"/>
              <a:t>On </a:t>
            </a:r>
            <a:r>
              <a:rPr lang="en-US" sz="2200" dirty="0"/>
              <a:t>April 21, 2021, the CompFile electronic filing program is being expanded greatly.  The Commission expects all filing to be done electronically.  Pending </a:t>
            </a:r>
            <a:r>
              <a:rPr lang="en-US" sz="2200" dirty="0" smtClean="0"/>
              <a:t>the start </a:t>
            </a:r>
            <a:r>
              <a:rPr lang="en-US" sz="2200" dirty="0"/>
              <a:t>date the system will go down April 15, 2021 to April 20, 2021.  </a:t>
            </a:r>
          </a:p>
        </p:txBody>
      </p:sp>
    </p:spTree>
    <p:extLst>
      <p:ext uri="{BB962C8B-B14F-4D97-AF65-F5344CB8AC3E}">
        <p14:creationId xmlns:p14="http://schemas.microsoft.com/office/powerpoint/2010/main" val="2073691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Commission Expands Electronic Filing – CompFile Release </a:t>
            </a:r>
            <a:r>
              <a:rPr lang="en-US" b="1" dirty="0" smtClean="0"/>
              <a:t>3</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a:t>The expanded CompFile program will require </a:t>
            </a:r>
            <a:r>
              <a:rPr lang="en-US" sz="2400" dirty="0" smtClean="0"/>
              <a:t>all </a:t>
            </a:r>
            <a:r>
              <a:rPr lang="en-US" sz="2400" dirty="0"/>
              <a:t>Applications </a:t>
            </a:r>
            <a:r>
              <a:rPr lang="en-US" sz="2400" dirty="0" smtClean="0"/>
              <a:t>electronically.</a:t>
            </a:r>
          </a:p>
          <a:p>
            <a:pPr>
              <a:buFont typeface="Wingdings" panose="05000000000000000000" pitchFamily="2" charset="2"/>
              <a:buChar char="v"/>
            </a:pPr>
            <a:r>
              <a:rPr lang="en-US" sz="2400" dirty="0" smtClean="0"/>
              <a:t>Respondents </a:t>
            </a:r>
            <a:r>
              <a:rPr lang="en-US" sz="2400" dirty="0"/>
              <a:t>will be required to file Appearances electronically.  </a:t>
            </a:r>
            <a:endParaRPr lang="en-US" sz="2400" dirty="0" smtClean="0"/>
          </a:p>
          <a:p>
            <a:pPr>
              <a:buFont typeface="Wingdings" panose="05000000000000000000" pitchFamily="2" charset="2"/>
              <a:buChar char="v"/>
            </a:pPr>
            <a:r>
              <a:rPr lang="en-US" sz="2400" dirty="0" smtClean="0"/>
              <a:t>The </a:t>
            </a:r>
            <a:r>
              <a:rPr lang="en-US" sz="2400" dirty="0"/>
              <a:t>parties will be required to use CompFile to file </a:t>
            </a:r>
            <a:r>
              <a:rPr lang="en-US" sz="2400" dirty="0" smtClean="0"/>
              <a:t>motions, petitions, responses, briefs, etc.  </a:t>
            </a:r>
          </a:p>
          <a:p>
            <a:pPr>
              <a:buFont typeface="Wingdings" panose="05000000000000000000" pitchFamily="2" charset="2"/>
              <a:buChar char="v"/>
            </a:pPr>
            <a:r>
              <a:rPr lang="en-US" sz="2400" dirty="0" smtClean="0"/>
              <a:t>All </a:t>
            </a:r>
            <a:r>
              <a:rPr lang="en-US" sz="2400" dirty="0"/>
              <a:t>transcripts will become electronic.  </a:t>
            </a:r>
            <a:endParaRPr lang="en-US" sz="2400" dirty="0" smtClean="0"/>
          </a:p>
          <a:p>
            <a:pPr>
              <a:buFont typeface="Wingdings" panose="05000000000000000000" pitchFamily="2" charset="2"/>
              <a:buChar char="v"/>
            </a:pPr>
            <a:r>
              <a:rPr lang="en-US" sz="2400" dirty="0" smtClean="0"/>
              <a:t>Pro-se </a:t>
            </a:r>
            <a:r>
              <a:rPr lang="en-US" sz="2400" dirty="0"/>
              <a:t>settlements will also be handled </a:t>
            </a:r>
            <a:r>
              <a:rPr lang="en-US" sz="2400" dirty="0" smtClean="0"/>
              <a:t>electronically  - TBD</a:t>
            </a:r>
            <a:endParaRPr lang="en-US" sz="2400" dirty="0"/>
          </a:p>
          <a:p>
            <a:pPr>
              <a:buFont typeface="Wingdings" panose="05000000000000000000" pitchFamily="2" charset="2"/>
              <a:buChar char="v"/>
            </a:pPr>
            <a:r>
              <a:rPr lang="en-US" sz="2400" dirty="0" smtClean="0"/>
              <a:t>All </a:t>
            </a:r>
            <a:r>
              <a:rPr lang="en-US" sz="2400" dirty="0"/>
              <a:t>motions </a:t>
            </a:r>
            <a:r>
              <a:rPr lang="en-US" sz="2400" dirty="0" smtClean="0"/>
              <a:t>(including motions for trial) will </a:t>
            </a:r>
            <a:r>
              <a:rPr lang="en-US" sz="2400" dirty="0"/>
              <a:t>be required to be filed electronically and this will </a:t>
            </a:r>
            <a:r>
              <a:rPr lang="en-US" sz="2400" dirty="0" smtClean="0"/>
              <a:t>apply </a:t>
            </a:r>
            <a:r>
              <a:rPr lang="en-US" sz="2400" dirty="0"/>
              <a:t>to the trial call of May 10, </a:t>
            </a:r>
            <a:r>
              <a:rPr lang="en-US" sz="2400" dirty="0" smtClean="0"/>
              <a:t>2021 and after.</a:t>
            </a:r>
            <a:endParaRPr lang="en-US" sz="2400" dirty="0"/>
          </a:p>
          <a:p>
            <a:endParaRPr lang="en-US" dirty="0"/>
          </a:p>
          <a:p>
            <a:endParaRPr lang="en-US" dirty="0"/>
          </a:p>
        </p:txBody>
      </p:sp>
    </p:spTree>
    <p:extLst>
      <p:ext uri="{BB962C8B-B14F-4D97-AF65-F5344CB8AC3E}">
        <p14:creationId xmlns:p14="http://schemas.microsoft.com/office/powerpoint/2010/main" val="920355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Illinois Workers Compensation </a:t>
            </a:r>
            <a:r>
              <a:rPr lang="en-US" b="1" dirty="0" smtClean="0"/>
              <a:t>Commission – Commission Personnel </a:t>
            </a:r>
            <a:endParaRPr lang="en-US" dirty="0"/>
          </a:p>
        </p:txBody>
      </p:sp>
      <p:sp>
        <p:nvSpPr>
          <p:cNvPr id="3" name="Content Placeholder 2"/>
          <p:cNvSpPr>
            <a:spLocks noGrp="1"/>
          </p:cNvSpPr>
          <p:nvPr>
            <p:ph idx="1"/>
          </p:nvPr>
        </p:nvSpPr>
        <p:spPr>
          <a:xfrm>
            <a:off x="1097280" y="1845734"/>
            <a:ext cx="10058400" cy="4332644"/>
          </a:xfrm>
        </p:spPr>
        <p:txBody>
          <a:bodyPr>
            <a:normAutofit fontScale="92500"/>
          </a:bodyPr>
          <a:lstStyle/>
          <a:p>
            <a:pPr>
              <a:buFont typeface="Wingdings" panose="05000000000000000000" pitchFamily="2" charset="2"/>
              <a:buChar char="v"/>
            </a:pPr>
            <a:r>
              <a:rPr lang="en-US" sz="2400" dirty="0" smtClean="0"/>
              <a:t>10 </a:t>
            </a:r>
            <a:r>
              <a:rPr lang="en-US" sz="2400" dirty="0"/>
              <a:t>commissioners, one of whom serves as the chairman.  </a:t>
            </a:r>
            <a:endParaRPr lang="en-US" sz="2400" dirty="0" smtClean="0"/>
          </a:p>
          <a:p>
            <a:pPr>
              <a:buFont typeface="Wingdings" panose="05000000000000000000" pitchFamily="2" charset="2"/>
              <a:buChar char="v"/>
            </a:pPr>
            <a:r>
              <a:rPr lang="en-US" sz="2400" dirty="0" smtClean="0"/>
              <a:t>For </a:t>
            </a:r>
            <a:r>
              <a:rPr lang="en-US" sz="2400" dirty="0"/>
              <a:t>political balance, no more than 6 commissioners can be from one political party.</a:t>
            </a:r>
          </a:p>
          <a:p>
            <a:pPr>
              <a:buFont typeface="Wingdings" panose="05000000000000000000" pitchFamily="2" charset="2"/>
              <a:buChar char="v"/>
            </a:pPr>
            <a:r>
              <a:rPr lang="en-US" sz="2400" dirty="0" smtClean="0"/>
              <a:t>Three </a:t>
            </a:r>
            <a:r>
              <a:rPr lang="en-US" sz="2400" dirty="0"/>
              <a:t>categories.  </a:t>
            </a:r>
            <a:endParaRPr lang="en-US" sz="2400" dirty="0" smtClean="0"/>
          </a:p>
          <a:p>
            <a:pPr>
              <a:buFont typeface="Wingdings" panose="05000000000000000000" pitchFamily="2" charset="2"/>
              <a:buChar char="v"/>
            </a:pPr>
            <a:r>
              <a:rPr lang="en-US" sz="2400" dirty="0" smtClean="0"/>
              <a:t>Three </a:t>
            </a:r>
            <a:r>
              <a:rPr lang="en-US" sz="2400" dirty="0"/>
              <a:t>employer </a:t>
            </a:r>
            <a:r>
              <a:rPr lang="en-US" sz="2400" dirty="0" smtClean="0"/>
              <a:t>representatives</a:t>
            </a:r>
          </a:p>
          <a:p>
            <a:pPr>
              <a:buFont typeface="Wingdings" panose="05000000000000000000" pitchFamily="2" charset="2"/>
              <a:buChar char="v"/>
            </a:pPr>
            <a:r>
              <a:rPr lang="en-US" sz="2400" dirty="0" smtClean="0"/>
              <a:t>Three </a:t>
            </a:r>
            <a:r>
              <a:rPr lang="en-US" sz="2400" dirty="0"/>
              <a:t>employee representatives </a:t>
            </a:r>
            <a:endParaRPr lang="en-US" sz="2400" dirty="0" smtClean="0"/>
          </a:p>
          <a:p>
            <a:pPr>
              <a:buFont typeface="Wingdings" panose="05000000000000000000" pitchFamily="2" charset="2"/>
              <a:buChar char="v"/>
            </a:pPr>
            <a:r>
              <a:rPr lang="en-US" sz="2400" dirty="0" smtClean="0"/>
              <a:t>Three </a:t>
            </a:r>
            <a:r>
              <a:rPr lang="en-US" sz="2400" dirty="0"/>
              <a:t>public representatives.  </a:t>
            </a:r>
            <a:endParaRPr lang="en-US" sz="2400" dirty="0" smtClean="0"/>
          </a:p>
          <a:p>
            <a:pPr>
              <a:buFont typeface="Wingdings" panose="05000000000000000000" pitchFamily="2" charset="2"/>
              <a:buChar char="v"/>
            </a:pPr>
            <a:r>
              <a:rPr lang="en-US" sz="2400" dirty="0" smtClean="0"/>
              <a:t>Appointed </a:t>
            </a:r>
            <a:r>
              <a:rPr lang="en-US" sz="2400" dirty="0"/>
              <a:t>by the governor and confirmed by the Senate</a:t>
            </a:r>
            <a:r>
              <a:rPr lang="en-US" sz="2400" dirty="0" smtClean="0"/>
              <a:t>. 4 year </a:t>
            </a:r>
            <a:r>
              <a:rPr lang="en-US" sz="2400" dirty="0"/>
              <a:t>terms.  </a:t>
            </a:r>
            <a:endParaRPr lang="en-US" sz="2400" dirty="0" smtClean="0"/>
          </a:p>
          <a:p>
            <a:pPr>
              <a:buFont typeface="Wingdings" panose="05000000000000000000" pitchFamily="2" charset="2"/>
              <a:buChar char="v"/>
            </a:pPr>
            <a:r>
              <a:rPr lang="en-US" sz="2400" dirty="0" smtClean="0"/>
              <a:t>Staggered - 5 change every 2 years  </a:t>
            </a:r>
            <a:endParaRPr lang="en-US" sz="2400" dirty="0"/>
          </a:p>
          <a:p>
            <a:r>
              <a:rPr lang="en-US" dirty="0"/>
              <a:t> </a:t>
            </a:r>
          </a:p>
          <a:p>
            <a:endParaRPr lang="en-US" dirty="0"/>
          </a:p>
        </p:txBody>
      </p:sp>
    </p:spTree>
    <p:extLst>
      <p:ext uri="{BB962C8B-B14F-4D97-AF65-F5344CB8AC3E}">
        <p14:creationId xmlns:p14="http://schemas.microsoft.com/office/powerpoint/2010/main" val="193084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Commission Filings	</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a:t>Not surprisingly, Commission filings continue to be far reduced from past years.  </a:t>
            </a:r>
            <a:endParaRPr lang="en-US" sz="2400" dirty="0" smtClean="0"/>
          </a:p>
          <a:p>
            <a:pPr marL="0" indent="0">
              <a:buNone/>
            </a:pPr>
            <a:endParaRPr lang="en-US" sz="800" dirty="0"/>
          </a:p>
          <a:p>
            <a:pPr lvl="1">
              <a:buFont typeface="Wingdings" panose="05000000000000000000" pitchFamily="2" charset="2"/>
              <a:buChar char="v"/>
            </a:pPr>
            <a:r>
              <a:rPr lang="en-US" sz="2200" dirty="0" smtClean="0"/>
              <a:t>2019 - Cases </a:t>
            </a:r>
            <a:r>
              <a:rPr lang="en-US" sz="2200" dirty="0"/>
              <a:t>filed </a:t>
            </a:r>
            <a:r>
              <a:rPr lang="en-US" sz="2200" dirty="0" smtClean="0"/>
              <a:t>- approximately </a:t>
            </a:r>
            <a:r>
              <a:rPr lang="en-US" sz="2200" dirty="0"/>
              <a:t>37,500</a:t>
            </a:r>
            <a:r>
              <a:rPr lang="en-US" sz="2200" dirty="0" smtClean="0"/>
              <a:t>.</a:t>
            </a:r>
          </a:p>
          <a:p>
            <a:pPr lvl="1">
              <a:buFont typeface="Wingdings" panose="05000000000000000000" pitchFamily="2" charset="2"/>
              <a:buChar char="v"/>
            </a:pPr>
            <a:endParaRPr lang="en-US" sz="1050" dirty="0" smtClean="0"/>
          </a:p>
          <a:p>
            <a:pPr lvl="1">
              <a:buFont typeface="Wingdings" panose="05000000000000000000" pitchFamily="2" charset="2"/>
              <a:buChar char="v"/>
            </a:pPr>
            <a:r>
              <a:rPr lang="en-US" sz="2200" dirty="0" smtClean="0"/>
              <a:t>2020 - Cases </a:t>
            </a:r>
            <a:r>
              <a:rPr lang="en-US" sz="2200" dirty="0"/>
              <a:t>filed was just under 32,000.  </a:t>
            </a:r>
            <a:endParaRPr lang="en-US" sz="2200" dirty="0" smtClean="0"/>
          </a:p>
          <a:p>
            <a:pPr lvl="1">
              <a:buFont typeface="Wingdings" panose="05000000000000000000" pitchFamily="2" charset="2"/>
              <a:buChar char="v"/>
            </a:pPr>
            <a:endParaRPr lang="en-US" sz="1050" dirty="0" smtClean="0"/>
          </a:p>
          <a:p>
            <a:pPr lvl="1">
              <a:buFont typeface="Wingdings" panose="05000000000000000000" pitchFamily="2" charset="2"/>
              <a:buChar char="v"/>
            </a:pPr>
            <a:r>
              <a:rPr lang="en-US" sz="2200" dirty="0" smtClean="0"/>
              <a:t>Case </a:t>
            </a:r>
            <a:r>
              <a:rPr lang="en-US" sz="2200" dirty="0"/>
              <a:t>filings for </a:t>
            </a:r>
            <a:r>
              <a:rPr lang="en-US" sz="2200" dirty="0" smtClean="0"/>
              <a:t>2021 projected at </a:t>
            </a:r>
            <a:r>
              <a:rPr lang="en-US" sz="2200" dirty="0"/>
              <a:t>30,000 for the year.  </a:t>
            </a:r>
          </a:p>
          <a:p>
            <a:endParaRPr lang="en-US" dirty="0"/>
          </a:p>
        </p:txBody>
      </p:sp>
    </p:spTree>
    <p:extLst>
      <p:ext uri="{BB962C8B-B14F-4D97-AF65-F5344CB8AC3E}">
        <p14:creationId xmlns:p14="http://schemas.microsoft.com/office/powerpoint/2010/main" val="1232157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IWCC in transition</a:t>
            </a:r>
            <a:endParaRPr lang="en-US" b="1" dirty="0"/>
          </a:p>
        </p:txBody>
      </p:sp>
      <p:sp>
        <p:nvSpPr>
          <p:cNvPr id="3" name="Content Placeholder 2"/>
          <p:cNvSpPr>
            <a:spLocks noGrp="1"/>
          </p:cNvSpPr>
          <p:nvPr>
            <p:ph idx="1"/>
          </p:nvPr>
        </p:nvSpPr>
        <p:spPr>
          <a:xfrm>
            <a:off x="1097280" y="1845733"/>
            <a:ext cx="10058400" cy="4480925"/>
          </a:xfrm>
        </p:spPr>
        <p:txBody>
          <a:bodyPr>
            <a:normAutofit lnSpcReduction="10000"/>
          </a:bodyPr>
          <a:lstStyle/>
          <a:p>
            <a:pPr>
              <a:buFont typeface="Wingdings" panose="05000000000000000000" pitchFamily="2" charset="2"/>
              <a:buChar char="v"/>
            </a:pPr>
            <a:r>
              <a:rPr lang="en-US" dirty="0"/>
              <a:t>We expect the Commission to change its operations and case handling through 2021.  </a:t>
            </a:r>
            <a:endParaRPr lang="en-US" dirty="0" smtClean="0"/>
          </a:p>
          <a:p>
            <a:pPr>
              <a:buFont typeface="Wingdings" panose="05000000000000000000" pitchFamily="2" charset="2"/>
              <a:buChar char="v"/>
            </a:pPr>
            <a:r>
              <a:rPr lang="en-US" dirty="0"/>
              <a:t>T</a:t>
            </a:r>
            <a:r>
              <a:rPr lang="en-US" dirty="0" smtClean="0"/>
              <a:t>he </a:t>
            </a:r>
            <a:r>
              <a:rPr lang="en-US" dirty="0"/>
              <a:t>Commission is regulated by the Illinois Workers’ Compensation Act, the Rules of the Illinois Workers’ Compensation Commission and case decisions</a:t>
            </a:r>
            <a:r>
              <a:rPr lang="en-US" dirty="0" smtClean="0"/>
              <a:t>.  And politics.  </a:t>
            </a:r>
            <a:endParaRPr lang="en-US" dirty="0"/>
          </a:p>
          <a:p>
            <a:pPr>
              <a:buFont typeface="Wingdings" panose="05000000000000000000" pitchFamily="2" charset="2"/>
              <a:buChar char="v"/>
            </a:pPr>
            <a:r>
              <a:rPr lang="en-US" dirty="0" smtClean="0"/>
              <a:t>The </a:t>
            </a:r>
            <a:r>
              <a:rPr lang="en-US" dirty="0"/>
              <a:t>Illinois Workers’ Compensation Act has not significantly changed since the start of the pandemic.  </a:t>
            </a:r>
            <a:endParaRPr lang="en-US" dirty="0" smtClean="0"/>
          </a:p>
          <a:p>
            <a:pPr lvl="1">
              <a:buFont typeface="Wingdings" panose="05000000000000000000" pitchFamily="2" charset="2"/>
              <a:buChar char="v"/>
            </a:pPr>
            <a:r>
              <a:rPr lang="en-US" dirty="0" smtClean="0"/>
              <a:t>The </a:t>
            </a:r>
            <a:r>
              <a:rPr lang="en-US" dirty="0"/>
              <a:t>only significant change made was the creation of the rebuttable presumption in favor of “essential workers.”  </a:t>
            </a:r>
            <a:endParaRPr lang="en-US" dirty="0" smtClean="0"/>
          </a:p>
          <a:p>
            <a:pPr lvl="1">
              <a:buFont typeface="Wingdings" panose="05000000000000000000" pitchFamily="2" charset="2"/>
              <a:buChar char="v"/>
            </a:pPr>
            <a:r>
              <a:rPr lang="en-US" dirty="0" smtClean="0"/>
              <a:t>That </a:t>
            </a:r>
            <a:r>
              <a:rPr lang="en-US" dirty="0"/>
              <a:t>rebuttable presumption has been extended to June 30, 2021.  </a:t>
            </a:r>
            <a:endParaRPr lang="en-US" dirty="0" smtClean="0"/>
          </a:p>
          <a:p>
            <a:pPr>
              <a:buFont typeface="Wingdings" panose="05000000000000000000" pitchFamily="2" charset="2"/>
              <a:buChar char="v"/>
            </a:pPr>
            <a:r>
              <a:rPr lang="en-US" dirty="0" smtClean="0"/>
              <a:t>Case decisions really haven’t changed how the Commission operates.</a:t>
            </a:r>
            <a:r>
              <a:rPr lang="en-US" dirty="0"/>
              <a:t> </a:t>
            </a:r>
          </a:p>
          <a:p>
            <a:pPr>
              <a:buFont typeface="Wingdings" panose="05000000000000000000" pitchFamily="2" charset="2"/>
              <a:buChar char="v"/>
            </a:pPr>
            <a:r>
              <a:rPr lang="en-US" dirty="0"/>
              <a:t>There have not been any formal changes to the Rules of the Illinois Workers’ Compensation </a:t>
            </a:r>
            <a:r>
              <a:rPr lang="en-US" dirty="0" smtClean="0"/>
              <a:t>Commission.</a:t>
            </a:r>
          </a:p>
          <a:p>
            <a:pPr>
              <a:buFont typeface="Wingdings" panose="05000000000000000000" pitchFamily="2" charset="2"/>
              <a:buChar char="v"/>
            </a:pPr>
            <a:r>
              <a:rPr lang="en-US" dirty="0" smtClean="0"/>
              <a:t>The </a:t>
            </a:r>
            <a:r>
              <a:rPr lang="en-US" dirty="0"/>
              <a:t>Chairman has </a:t>
            </a:r>
            <a:r>
              <a:rPr lang="en-US" dirty="0" smtClean="0"/>
              <a:t>the </a:t>
            </a:r>
            <a:r>
              <a:rPr lang="en-US" dirty="0"/>
              <a:t>Rules </a:t>
            </a:r>
            <a:r>
              <a:rPr lang="en-US" dirty="0" smtClean="0"/>
              <a:t>for hearings on </a:t>
            </a:r>
            <a:r>
              <a:rPr lang="en-US" dirty="0"/>
              <a:t>a monthly basis during the pandemic.  Many of the rules and requirements set forth in the Rules have been modified and changed.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09300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IWCC in transition</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sz="2400" dirty="0"/>
              <a:t>Under the </a:t>
            </a:r>
            <a:r>
              <a:rPr lang="en-US" sz="2400" dirty="0" smtClean="0"/>
              <a:t>Published Rules, </a:t>
            </a:r>
            <a:r>
              <a:rPr lang="en-US" sz="2400" dirty="0"/>
              <a:t>cases can only be set for trial when </a:t>
            </a:r>
            <a:r>
              <a:rPr lang="en-US" sz="2400" dirty="0" smtClean="0"/>
              <a:t>on the </a:t>
            </a:r>
            <a:r>
              <a:rPr lang="en-US" sz="2400" dirty="0"/>
              <a:t>status </a:t>
            </a:r>
            <a:r>
              <a:rPr lang="en-US" sz="2400" dirty="0" smtClean="0"/>
              <a:t>call every 3 months</a:t>
            </a:r>
          </a:p>
          <a:p>
            <a:pPr lvl="1">
              <a:buFont typeface="Wingdings" panose="05000000000000000000" pitchFamily="2" charset="2"/>
              <a:buChar char="v"/>
            </a:pPr>
            <a:r>
              <a:rPr lang="en-US" sz="2200" dirty="0" smtClean="0"/>
              <a:t>Unless Petition </a:t>
            </a:r>
            <a:r>
              <a:rPr lang="en-US" sz="2200" dirty="0"/>
              <a:t>for immediate hearing.  </a:t>
            </a:r>
          </a:p>
          <a:p>
            <a:pPr lvl="1">
              <a:buFont typeface="Wingdings" panose="05000000000000000000" pitchFamily="2" charset="2"/>
              <a:buChar char="v"/>
            </a:pPr>
            <a:r>
              <a:rPr lang="en-US" sz="2400" dirty="0" smtClean="0"/>
              <a:t>This </a:t>
            </a:r>
            <a:r>
              <a:rPr lang="en-US" sz="2400" dirty="0"/>
              <a:t>rule is being routinely ignored.   </a:t>
            </a:r>
          </a:p>
          <a:p>
            <a:pPr>
              <a:buFont typeface="Wingdings" panose="05000000000000000000" pitchFamily="2" charset="2"/>
              <a:buChar char="v"/>
            </a:pPr>
            <a:r>
              <a:rPr lang="en-US" sz="2400" dirty="0"/>
              <a:t>The Chairman has encouraged and allowed extreme flexibility with respect to setting cases for pre-trial and </a:t>
            </a:r>
            <a:r>
              <a:rPr lang="en-US" sz="2400" dirty="0" smtClean="0"/>
              <a:t>trial.  </a:t>
            </a:r>
            <a:endParaRPr lang="en-US" sz="2400" dirty="0"/>
          </a:p>
          <a:p>
            <a:pPr>
              <a:buFont typeface="Wingdings" panose="05000000000000000000" pitchFamily="2" charset="2"/>
              <a:buChar char="v"/>
            </a:pPr>
            <a:r>
              <a:rPr lang="en-US" sz="2400" dirty="0"/>
              <a:t>Going forward, we expect any case can and will be motioned for trial at the discretion of the parties.  We expect following the motion for trial, the case will be assigned a pre-trial date during that month of the trial cycle</a:t>
            </a:r>
            <a:r>
              <a:rPr lang="en-US" sz="2400" dirty="0" smtClean="0"/>
              <a:t>.</a:t>
            </a:r>
          </a:p>
          <a:p>
            <a:pPr>
              <a:buFont typeface="Wingdings" panose="05000000000000000000" pitchFamily="2" charset="2"/>
              <a:buChar char="v"/>
            </a:pPr>
            <a:r>
              <a:rPr lang="en-US" sz="2400" dirty="0" smtClean="0"/>
              <a:t>Following </a:t>
            </a:r>
            <a:r>
              <a:rPr lang="en-US" sz="2400" dirty="0"/>
              <a:t>the pre-trial conference, the case is likely to be set for trial during the following month.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581049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IWCC in transition</a:t>
            </a:r>
            <a:endParaRPr lang="en-US" b="1" dirty="0"/>
          </a:p>
        </p:txBody>
      </p:sp>
      <p:sp>
        <p:nvSpPr>
          <p:cNvPr id="3" name="Content Placeholder 2"/>
          <p:cNvSpPr>
            <a:spLocks noGrp="1"/>
          </p:cNvSpPr>
          <p:nvPr>
            <p:ph idx="1"/>
          </p:nvPr>
        </p:nvSpPr>
        <p:spPr>
          <a:xfrm>
            <a:off x="1097280" y="1845733"/>
            <a:ext cx="10058400" cy="4283217"/>
          </a:xfrm>
        </p:spPr>
        <p:txBody>
          <a:bodyPr>
            <a:normAutofit/>
          </a:bodyPr>
          <a:lstStyle/>
          <a:p>
            <a:pPr>
              <a:buFont typeface="Wingdings" panose="05000000000000000000" pitchFamily="2" charset="2"/>
              <a:buChar char="v"/>
            </a:pPr>
            <a:r>
              <a:rPr lang="en-US" dirty="0" smtClean="0"/>
              <a:t>Expect </a:t>
            </a:r>
            <a:r>
              <a:rPr lang="en-US" dirty="0"/>
              <a:t>many other types of flexible changes at the arbitration level.  </a:t>
            </a:r>
          </a:p>
          <a:p>
            <a:pPr>
              <a:buFont typeface="Wingdings" panose="05000000000000000000" pitchFamily="2" charset="2"/>
              <a:buChar char="v"/>
            </a:pPr>
            <a:r>
              <a:rPr lang="en-US" dirty="0" smtClean="0"/>
              <a:t>Don’t </a:t>
            </a:r>
            <a:r>
              <a:rPr lang="en-US" dirty="0"/>
              <a:t>expect that </a:t>
            </a:r>
            <a:r>
              <a:rPr lang="en-US" dirty="0" smtClean="0"/>
              <a:t>your case </a:t>
            </a:r>
            <a:r>
              <a:rPr lang="en-US" dirty="0"/>
              <a:t>will be tried by the arbitrator to whom the case is </a:t>
            </a:r>
            <a:r>
              <a:rPr lang="en-US" dirty="0" smtClean="0"/>
              <a:t>assigned  - especially </a:t>
            </a:r>
            <a:r>
              <a:rPr lang="en-US" dirty="0"/>
              <a:t>for the downstate calls.  The </a:t>
            </a:r>
            <a:r>
              <a:rPr lang="en-US" dirty="0" smtClean="0"/>
              <a:t>Chairman </a:t>
            </a:r>
            <a:r>
              <a:rPr lang="en-US" dirty="0"/>
              <a:t>may assign additional arbitrators to appear at some of the larger trial calls simply to hear trials</a:t>
            </a:r>
            <a:r>
              <a:rPr lang="en-US" dirty="0" smtClean="0"/>
              <a:t>.</a:t>
            </a:r>
          </a:p>
          <a:p>
            <a:pPr>
              <a:buFont typeface="Wingdings" panose="05000000000000000000" pitchFamily="2" charset="2"/>
              <a:buChar char="v"/>
            </a:pPr>
            <a:r>
              <a:rPr lang="en-US" dirty="0" smtClean="0"/>
              <a:t>We </a:t>
            </a:r>
            <a:r>
              <a:rPr lang="en-US" dirty="0"/>
              <a:t>expect that two arbitrators may appear for trials </a:t>
            </a:r>
            <a:r>
              <a:rPr lang="en-US" dirty="0" smtClean="0"/>
              <a:t>downstate</a:t>
            </a:r>
            <a:r>
              <a:rPr lang="en-US" dirty="0"/>
              <a:t>.  </a:t>
            </a:r>
            <a:endParaRPr lang="en-US" dirty="0" smtClean="0"/>
          </a:p>
          <a:p>
            <a:pPr lvl="1">
              <a:buFont typeface="Wingdings" panose="05000000000000000000" pitchFamily="2" charset="2"/>
              <a:buChar char="v"/>
            </a:pPr>
            <a:r>
              <a:rPr lang="en-US" dirty="0" smtClean="0"/>
              <a:t>Most </a:t>
            </a:r>
            <a:r>
              <a:rPr lang="en-US" dirty="0"/>
              <a:t>likely </a:t>
            </a:r>
            <a:r>
              <a:rPr lang="en-US" dirty="0" smtClean="0"/>
              <a:t>- Collinsville</a:t>
            </a:r>
            <a:r>
              <a:rPr lang="en-US" dirty="0"/>
              <a:t>, Springfield, Peoria, Joliet, Rockford and Wheaton.  </a:t>
            </a:r>
          </a:p>
          <a:p>
            <a:pPr>
              <a:buFont typeface="Wingdings" panose="05000000000000000000" pitchFamily="2" charset="2"/>
              <a:buChar char="v"/>
            </a:pPr>
            <a:r>
              <a:rPr lang="en-US" dirty="0"/>
              <a:t> </a:t>
            </a:r>
            <a:r>
              <a:rPr lang="en-US" dirty="0" smtClean="0"/>
              <a:t>Strict </a:t>
            </a:r>
            <a:r>
              <a:rPr lang="en-US" dirty="0"/>
              <a:t>adherence to many of the various rules regarding the setting of trial will not be applied or enforced.  Employers should not expect the 15-day rule for filing a require for hearing to be enforced.  Arbitrators will allow late petitions for hearing and motions for trial, especially where they are expecting to set the case for pre-trial prior to trial.  </a:t>
            </a:r>
          </a:p>
          <a:p>
            <a:pPr>
              <a:buFont typeface="Wingdings" panose="05000000000000000000" pitchFamily="2" charset="2"/>
              <a:buChar char="v"/>
            </a:pPr>
            <a:r>
              <a:rPr lang="en-US" dirty="0"/>
              <a:t>Employers and carriers should expect greater flexibility to occur with the setting of hearings, especially in the next year.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747405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IWCC in transition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100" dirty="0"/>
              <a:t>Employers should use this flexibility to their </a:t>
            </a:r>
            <a:r>
              <a:rPr lang="en-US" sz="2100" dirty="0" smtClean="0"/>
              <a:t>advantage.  </a:t>
            </a:r>
            <a:r>
              <a:rPr lang="en-US" sz="2100" dirty="0"/>
              <a:t>We have been aggressively filing motions for trial and obtaining pre-trial and trial dates to force cases to resolution.  Many of the arbitrators have been sympathetic to employer efforts to continue to resolve cases during the pandemic.  </a:t>
            </a:r>
          </a:p>
          <a:p>
            <a:pPr>
              <a:buFont typeface="Wingdings" panose="05000000000000000000" pitchFamily="2" charset="2"/>
              <a:buChar char="v"/>
            </a:pPr>
            <a:r>
              <a:rPr lang="en-US" sz="2100" dirty="0" smtClean="0"/>
              <a:t>Don’t </a:t>
            </a:r>
            <a:r>
              <a:rPr lang="en-US" sz="2100" dirty="0"/>
              <a:t>expect a return to the past.  The Commission will never operate the way it did pre-pandemic.  This is partly based on the advent of electronic </a:t>
            </a:r>
            <a:r>
              <a:rPr lang="en-US" sz="2100" dirty="0" smtClean="0"/>
              <a:t>filings </a:t>
            </a:r>
            <a:r>
              <a:rPr lang="en-US" sz="2100" dirty="0"/>
              <a:t>but it is also partly based on the experiences of having remote hearings during the pandemic.  </a:t>
            </a:r>
          </a:p>
          <a:p>
            <a:pPr>
              <a:buFont typeface="Wingdings" panose="05000000000000000000" pitchFamily="2" charset="2"/>
              <a:buChar char="v"/>
            </a:pPr>
            <a:r>
              <a:rPr lang="en-US" sz="2100" dirty="0" smtClean="0"/>
              <a:t>No return to normal – expect a new normal</a:t>
            </a:r>
            <a:endParaRPr lang="en-US" sz="2100" dirty="0"/>
          </a:p>
          <a:p>
            <a:pPr>
              <a:buFont typeface="Wingdings" panose="05000000000000000000" pitchFamily="2" charset="2"/>
              <a:buChar char="v"/>
            </a:pPr>
            <a:r>
              <a:rPr lang="en-US" sz="2100" dirty="0" smtClean="0"/>
              <a:t>Even after </a:t>
            </a:r>
            <a:r>
              <a:rPr lang="en-US" sz="2100" dirty="0"/>
              <a:t>July 2021, we expect the Commission will continue to have a hybrid hearing schedule and never return to solely an in-person hearing schedule.</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284105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usin &amp; Maciorowsk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7931" y="133135"/>
            <a:ext cx="3810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70205" y="2767913"/>
            <a:ext cx="7150443" cy="2056973"/>
          </a:xfrm>
          <a:prstGeom prst="rect">
            <a:avLst/>
          </a:prstGeom>
          <a:noFill/>
        </p:spPr>
        <p:txBody>
          <a:bodyPr wrap="square" rtlCol="0">
            <a:spAutoFit/>
          </a:bodyPr>
          <a:lstStyle/>
          <a:p>
            <a:pPr lvl="0" algn="ctr">
              <a:lnSpc>
                <a:spcPct val="90000"/>
              </a:lnSpc>
              <a:spcBef>
                <a:spcPts val="1200"/>
              </a:spcBef>
              <a:spcAft>
                <a:spcPts val="200"/>
              </a:spcAft>
              <a:buClr>
                <a:srgbClr val="E48312"/>
              </a:buClr>
              <a:buSzPct val="100000"/>
            </a:pPr>
            <a:r>
              <a:rPr lang="en-US" b="1" cap="all" spc="200" dirty="0">
                <a:solidFill>
                  <a:srgbClr val="637052"/>
                </a:solidFill>
                <a:latin typeface="Calibri Light" panose="020F0302020204030204"/>
              </a:rPr>
              <a:t>Michael E. Rusin</a:t>
            </a:r>
          </a:p>
          <a:p>
            <a:pPr lvl="0" algn="ctr">
              <a:lnSpc>
                <a:spcPct val="90000"/>
              </a:lnSpc>
              <a:spcBef>
                <a:spcPts val="1200"/>
              </a:spcBef>
              <a:spcAft>
                <a:spcPts val="200"/>
              </a:spcAft>
              <a:buClr>
                <a:srgbClr val="E48312"/>
              </a:buClr>
              <a:buSzPct val="100000"/>
            </a:pPr>
            <a:r>
              <a:rPr lang="en-US" cap="all" spc="200" dirty="0">
                <a:solidFill>
                  <a:srgbClr val="FF0000"/>
                </a:solidFill>
                <a:latin typeface="Calibri Light" panose="020F0302020204030204"/>
              </a:rPr>
              <a:t>Rusin &amp; Maciorowski </a:t>
            </a:r>
          </a:p>
          <a:p>
            <a:pPr lvl="0" algn="ctr">
              <a:lnSpc>
                <a:spcPct val="90000"/>
              </a:lnSpc>
              <a:spcBef>
                <a:spcPts val="1200"/>
              </a:spcBef>
              <a:spcAft>
                <a:spcPts val="200"/>
              </a:spcAft>
              <a:buClr>
                <a:srgbClr val="E48312"/>
              </a:buClr>
              <a:buSzPct val="100000"/>
            </a:pPr>
            <a:r>
              <a:rPr lang="en-US" cap="all" spc="200" dirty="0">
                <a:solidFill>
                  <a:srgbClr val="637052"/>
                </a:solidFill>
                <a:latin typeface="Calibri Light" panose="020F0302020204030204"/>
              </a:rPr>
              <a:t>10 South Riverside Blvd., Suite 1925</a:t>
            </a:r>
          </a:p>
          <a:p>
            <a:pPr lvl="0" algn="ctr">
              <a:lnSpc>
                <a:spcPct val="90000"/>
              </a:lnSpc>
              <a:spcBef>
                <a:spcPts val="1200"/>
              </a:spcBef>
              <a:spcAft>
                <a:spcPts val="200"/>
              </a:spcAft>
              <a:buClr>
                <a:srgbClr val="E48312"/>
              </a:buClr>
              <a:buSzPct val="100000"/>
            </a:pPr>
            <a:r>
              <a:rPr lang="en-US" cap="all" spc="200" dirty="0">
                <a:solidFill>
                  <a:srgbClr val="637052"/>
                </a:solidFill>
                <a:latin typeface="Calibri Light" panose="020F0302020204030204"/>
              </a:rPr>
              <a:t>Chicago, IL 60606</a:t>
            </a:r>
          </a:p>
          <a:p>
            <a:pPr lvl="0" algn="ctr">
              <a:lnSpc>
                <a:spcPct val="90000"/>
              </a:lnSpc>
              <a:spcBef>
                <a:spcPts val="1200"/>
              </a:spcBef>
              <a:spcAft>
                <a:spcPts val="200"/>
              </a:spcAft>
              <a:buClr>
                <a:srgbClr val="E48312"/>
              </a:buClr>
              <a:buSzPct val="100000"/>
            </a:pPr>
            <a:r>
              <a:rPr lang="en-US" u="sng" cap="all" spc="200" dirty="0">
                <a:solidFill>
                  <a:srgbClr val="637052"/>
                </a:solidFill>
                <a:latin typeface="Calibri Light" panose="020F0302020204030204"/>
                <a:hlinkClick r:id="rId3"/>
              </a:rPr>
              <a:t>merusin@rusinlaw.com</a:t>
            </a:r>
            <a:r>
              <a:rPr lang="en-US" cap="all" spc="200" dirty="0">
                <a:solidFill>
                  <a:srgbClr val="637052"/>
                </a:solidFill>
                <a:latin typeface="Calibri Light" panose="020F0302020204030204"/>
              </a:rPr>
              <a:t> </a:t>
            </a:r>
          </a:p>
        </p:txBody>
      </p:sp>
    </p:spTree>
    <p:extLst>
      <p:ext uri="{BB962C8B-B14F-4D97-AF65-F5344CB8AC3E}">
        <p14:creationId xmlns:p14="http://schemas.microsoft.com/office/powerpoint/2010/main" val="414571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Illinois Workers Compensation Commission – Commission Personnel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5 </a:t>
            </a:r>
            <a:r>
              <a:rPr lang="en-US" dirty="0"/>
              <a:t>commissioners </a:t>
            </a:r>
            <a:r>
              <a:rPr lang="en-US" dirty="0" smtClean="0"/>
              <a:t>terms expired  1/19/2021</a:t>
            </a:r>
          </a:p>
          <a:p>
            <a:pPr marL="0" indent="0">
              <a:buNone/>
            </a:pPr>
            <a:endParaRPr lang="en-US" sz="100" dirty="0" smtClean="0"/>
          </a:p>
          <a:p>
            <a:pPr lvl="1">
              <a:buFont typeface="Wingdings" panose="05000000000000000000" pitchFamily="2" charset="2"/>
              <a:buChar char="v"/>
            </a:pPr>
            <a:r>
              <a:rPr lang="en-US" dirty="0" smtClean="0"/>
              <a:t>Commissioner </a:t>
            </a:r>
            <a:r>
              <a:rPr lang="en-US" dirty="0"/>
              <a:t>Thomas Tyrrell, an employee </a:t>
            </a:r>
            <a:r>
              <a:rPr lang="en-US" dirty="0" smtClean="0"/>
              <a:t>representative</a:t>
            </a:r>
          </a:p>
          <a:p>
            <a:pPr lvl="1">
              <a:buFont typeface="Wingdings" panose="05000000000000000000" pitchFamily="2" charset="2"/>
              <a:buChar char="v"/>
            </a:pPr>
            <a:r>
              <a:rPr lang="en-US" dirty="0" smtClean="0"/>
              <a:t>Commissioner </a:t>
            </a:r>
            <a:r>
              <a:rPr lang="en-US" dirty="0"/>
              <a:t>Stephen Mathis, a public </a:t>
            </a:r>
            <a:r>
              <a:rPr lang="en-US" dirty="0" smtClean="0"/>
              <a:t>representative</a:t>
            </a:r>
          </a:p>
          <a:p>
            <a:pPr lvl="1">
              <a:buFont typeface="Wingdings" panose="05000000000000000000" pitchFamily="2" charset="2"/>
              <a:buChar char="v"/>
            </a:pPr>
            <a:r>
              <a:rPr lang="en-US" dirty="0" smtClean="0"/>
              <a:t>Commissioner </a:t>
            </a:r>
            <a:r>
              <a:rPr lang="en-US" dirty="0"/>
              <a:t>Elizabeth Coppoletti, an employer </a:t>
            </a:r>
            <a:r>
              <a:rPr lang="en-US" dirty="0" smtClean="0"/>
              <a:t>representative</a:t>
            </a:r>
          </a:p>
          <a:p>
            <a:pPr lvl="1">
              <a:buFont typeface="Wingdings" panose="05000000000000000000" pitchFamily="2" charset="2"/>
              <a:buChar char="v"/>
            </a:pPr>
            <a:r>
              <a:rPr lang="en-US" dirty="0" smtClean="0"/>
              <a:t>Commissioner </a:t>
            </a:r>
            <a:r>
              <a:rPr lang="en-US" dirty="0"/>
              <a:t>Barbara Flores, a public representative </a:t>
            </a:r>
            <a:endParaRPr lang="en-US" dirty="0" smtClean="0"/>
          </a:p>
          <a:p>
            <a:pPr lvl="1">
              <a:buFont typeface="Wingdings" panose="05000000000000000000" pitchFamily="2" charset="2"/>
              <a:buChar char="v"/>
            </a:pPr>
            <a:r>
              <a:rPr lang="en-US" dirty="0" smtClean="0"/>
              <a:t>Commissioner Deborah </a:t>
            </a:r>
            <a:r>
              <a:rPr lang="en-US" dirty="0"/>
              <a:t>Simpson, an employer </a:t>
            </a:r>
            <a:r>
              <a:rPr lang="en-US" dirty="0" smtClean="0"/>
              <a:t>representative  </a:t>
            </a:r>
          </a:p>
          <a:p>
            <a:pPr>
              <a:buFont typeface="Wingdings" panose="05000000000000000000" pitchFamily="2" charset="2"/>
              <a:buChar char="v"/>
            </a:pPr>
            <a:r>
              <a:rPr lang="en-US" dirty="0" smtClean="0"/>
              <a:t>A sixth Commissioner, </a:t>
            </a:r>
            <a:r>
              <a:rPr lang="en-US" dirty="0"/>
              <a:t>Douglas </a:t>
            </a:r>
            <a:r>
              <a:rPr lang="en-US" dirty="0" smtClean="0"/>
              <a:t>McCarthy, an employee representative, </a:t>
            </a:r>
            <a:r>
              <a:rPr lang="en-US" dirty="0"/>
              <a:t>retired at the end of December, 2020.  </a:t>
            </a:r>
          </a:p>
          <a:p>
            <a:pPr marL="0" indent="0">
              <a:buNone/>
            </a:pPr>
            <a:endParaRPr lang="en-US" dirty="0"/>
          </a:p>
        </p:txBody>
      </p:sp>
    </p:spTree>
    <p:extLst>
      <p:ext uri="{BB962C8B-B14F-4D97-AF65-F5344CB8AC3E}">
        <p14:creationId xmlns:p14="http://schemas.microsoft.com/office/powerpoint/2010/main" val="3061325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Illinois Workers Compensation Commission </a:t>
            </a:r>
            <a:r>
              <a:rPr lang="en-US" b="1" dirty="0" smtClean="0"/>
              <a:t>– Commission Personnel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n-US" dirty="0" smtClean="0"/>
              <a:t>Changes expected, as Governor did not immediately reappoint the commissioners whose terms expired 1/19/21 </a:t>
            </a:r>
          </a:p>
          <a:p>
            <a:pPr>
              <a:buFont typeface="Wingdings" panose="05000000000000000000" pitchFamily="2" charset="2"/>
              <a:buChar char="v"/>
            </a:pPr>
            <a:r>
              <a:rPr lang="en-US" dirty="0" smtClean="0"/>
              <a:t>Labor opposed Coppoletti and Simpson. Appointments due by 3/19/21.  Appointments made 3/19/21  </a:t>
            </a:r>
          </a:p>
          <a:p>
            <a:pPr>
              <a:buFont typeface="Wingdings" panose="05000000000000000000" pitchFamily="2" charset="2"/>
              <a:buChar char="v"/>
            </a:pPr>
            <a:r>
              <a:rPr lang="en-US" dirty="0" smtClean="0"/>
              <a:t>Pritzker reappointed Commissioner Thomas Tyrrell as an employee representative.  Complete term of retired Commissioner McCarthy - term ends 1/16/2023.  </a:t>
            </a:r>
          </a:p>
          <a:p>
            <a:pPr>
              <a:buFont typeface="Wingdings" panose="05000000000000000000" pitchFamily="2" charset="2"/>
              <a:buChar char="v"/>
            </a:pPr>
            <a:r>
              <a:rPr lang="en-US" dirty="0" smtClean="0"/>
              <a:t>Reappointed Commissioners Barbara Flores and Stephen Mathis as public representatives.  </a:t>
            </a:r>
          </a:p>
          <a:p>
            <a:pPr>
              <a:buFont typeface="Wingdings" panose="05000000000000000000" pitchFamily="2" charset="2"/>
              <a:buChar char="v"/>
            </a:pPr>
            <a:r>
              <a:rPr lang="en-US" dirty="0" smtClean="0"/>
              <a:t>Reappointed Commissioner Deborah Simpson as an employer representative.</a:t>
            </a:r>
          </a:p>
          <a:p>
            <a:pPr>
              <a:buFont typeface="Wingdings" panose="05000000000000000000" pitchFamily="2" charset="2"/>
              <a:buChar char="v"/>
            </a:pPr>
            <a:r>
              <a:rPr lang="en-US" dirty="0" smtClean="0"/>
              <a:t>Terminated Commissioner Elizabeth Coppoletti </a:t>
            </a:r>
          </a:p>
          <a:p>
            <a:pPr>
              <a:buFont typeface="Wingdings" panose="05000000000000000000" pitchFamily="2" charset="2"/>
              <a:buChar char="v"/>
            </a:pPr>
            <a:r>
              <a:rPr lang="en-US" dirty="0" smtClean="0"/>
              <a:t>Appointed Arbitrator Christopher Harris as an employer representative.   No workers’ compensation background  - Appointed an arbitrator on October 25, 2019.   </a:t>
            </a:r>
          </a:p>
          <a:p>
            <a:pPr>
              <a:buFont typeface="Wingdings" panose="05000000000000000000" pitchFamily="2" charset="2"/>
              <a:buChar char="v"/>
            </a:pPr>
            <a:r>
              <a:rPr lang="en-US" dirty="0" smtClean="0"/>
              <a:t>Appointed Arbitrator Deborah Baker as an employee representative.  Appointed an arbitrator in November, 2019.  Worked as a petitioner’s attorney prior.</a:t>
            </a:r>
          </a:p>
          <a:p>
            <a:pPr>
              <a:buFont typeface="Wingdings" panose="05000000000000000000" pitchFamily="2" charset="2"/>
              <a:buChar char="v"/>
            </a:pPr>
            <a:r>
              <a:rPr lang="en-US" dirty="0" smtClean="0"/>
              <a:t>Terms of Commissioners Baker, Flores, Harris, Mathis and Simpson all run to January 20, 2025.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05735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Illinois Workers Compensation Commission </a:t>
            </a:r>
            <a:r>
              <a:rPr lang="en-US" b="1" dirty="0" smtClean="0"/>
              <a:t>– Commission Personnel </a:t>
            </a:r>
            <a:endParaRPr lang="en-US" dirty="0"/>
          </a:p>
        </p:txBody>
      </p:sp>
      <p:sp>
        <p:nvSpPr>
          <p:cNvPr id="3" name="Content Placeholder 2"/>
          <p:cNvSpPr>
            <a:spLocks noGrp="1"/>
          </p:cNvSpPr>
          <p:nvPr>
            <p:ph idx="1"/>
          </p:nvPr>
        </p:nvSpPr>
        <p:spPr/>
        <p:txBody>
          <a:bodyPr/>
          <a:lstStyle/>
          <a:p>
            <a:pPr lvl="0">
              <a:buFont typeface="Wingdings" panose="05000000000000000000" pitchFamily="2" charset="2"/>
              <a:buChar char="v"/>
            </a:pPr>
            <a:r>
              <a:rPr lang="en-US" sz="2400" dirty="0"/>
              <a:t>Panel A – Public Member Maria Portela, Labor Member Thomas Tyrrell, Employer Member Kathryn </a:t>
            </a:r>
            <a:r>
              <a:rPr lang="en-US" sz="2400" dirty="0" smtClean="0"/>
              <a:t>Doerries</a:t>
            </a:r>
          </a:p>
          <a:p>
            <a:pPr marL="0" lvl="0" indent="0">
              <a:buNone/>
            </a:pPr>
            <a:endParaRPr lang="en-US" sz="2400" dirty="0"/>
          </a:p>
          <a:p>
            <a:pPr lvl="0">
              <a:buFont typeface="Wingdings" panose="05000000000000000000" pitchFamily="2" charset="2"/>
              <a:buChar char="v"/>
            </a:pPr>
            <a:r>
              <a:rPr lang="en-US" sz="2400" dirty="0"/>
              <a:t>Panel B – Public Member Stephen Mathis, Labor Member Deborah Baker, Employer Member Deborah Simpson </a:t>
            </a:r>
            <a:endParaRPr lang="en-US" sz="2400" dirty="0" smtClean="0"/>
          </a:p>
          <a:p>
            <a:pPr marL="0" lvl="0" indent="0">
              <a:buNone/>
            </a:pPr>
            <a:endParaRPr lang="en-US" sz="2400" dirty="0"/>
          </a:p>
          <a:p>
            <a:pPr lvl="0">
              <a:buFont typeface="Wingdings" panose="05000000000000000000" pitchFamily="2" charset="2"/>
              <a:buChar char="v"/>
            </a:pPr>
            <a:r>
              <a:rPr lang="en-US" sz="2400" dirty="0"/>
              <a:t>Panel C – Public Member Barbara Flores, Labor Member Mark Parker, Employer Member Christopher Harris </a:t>
            </a:r>
          </a:p>
          <a:p>
            <a:pPr>
              <a:buFont typeface="Wingdings" panose="05000000000000000000" pitchFamily="2" charset="2"/>
              <a:buChar char="v"/>
            </a:pPr>
            <a:endParaRPr lang="en-US" dirty="0"/>
          </a:p>
        </p:txBody>
      </p:sp>
      <p:sp>
        <p:nvSpPr>
          <p:cNvPr id="4" name="Rectangle 3"/>
          <p:cNvSpPr/>
          <p:nvPr/>
        </p:nvSpPr>
        <p:spPr>
          <a:xfrm>
            <a:off x="5974807" y="3244334"/>
            <a:ext cx="242374" cy="369332"/>
          </a:xfrm>
          <a:prstGeom prst="rect">
            <a:avLst/>
          </a:prstGeom>
        </p:spPr>
        <p:txBody>
          <a:bodyPr wrap="none">
            <a:spAutoFit/>
          </a:bodyPr>
          <a:lstStyle/>
          <a:p>
            <a:pPr algn="just"/>
            <a:r>
              <a:rPr lang="en-US" b="1" dirty="0" smtClean="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8547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195" y="251914"/>
            <a:ext cx="10515600" cy="1325563"/>
          </a:xfrm>
        </p:spPr>
        <p:txBody>
          <a:bodyPr>
            <a:normAutofit fontScale="90000"/>
          </a:bodyPr>
          <a:lstStyle/>
          <a:p>
            <a:r>
              <a:rPr lang="en-US" b="1" dirty="0"/>
              <a:t>Illinois Workers Compensation Commission </a:t>
            </a:r>
            <a:r>
              <a:rPr lang="en-US" b="1" dirty="0" smtClean="0"/>
              <a:t>– Commission Personnel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a:t>Labor Commissioner Baker is taking over the Chicago and Waukegan calls that were previously assigned to former Employer Commissioner Coppoletti.</a:t>
            </a:r>
          </a:p>
          <a:p>
            <a:pPr>
              <a:buFont typeface="Wingdings" panose="05000000000000000000" pitchFamily="2" charset="2"/>
              <a:buChar char="v"/>
            </a:pPr>
            <a:r>
              <a:rPr lang="en-US" sz="2400" dirty="0" smtClean="0"/>
              <a:t>Employer </a:t>
            </a:r>
            <a:r>
              <a:rPr lang="en-US" sz="2400" dirty="0"/>
              <a:t>Commissioner Harris is taking over the Chicago and Springfield calls that were previously assigned to former Labor Commissioner </a:t>
            </a:r>
            <a:r>
              <a:rPr lang="en-US" sz="2400" dirty="0" smtClean="0"/>
              <a:t>McCarthy.</a:t>
            </a:r>
          </a:p>
          <a:p>
            <a:pPr marL="0" indent="0">
              <a:buNone/>
            </a:pPr>
            <a:endParaRPr lang="en-US" sz="200" dirty="0" smtClean="0"/>
          </a:p>
          <a:p>
            <a:pPr>
              <a:buFont typeface="Wingdings" panose="05000000000000000000" pitchFamily="2" charset="2"/>
              <a:buChar char="v"/>
            </a:pPr>
            <a:r>
              <a:rPr lang="en-US" sz="2400" dirty="0" smtClean="0"/>
              <a:t>Panel </a:t>
            </a:r>
            <a:r>
              <a:rPr lang="en-US" sz="2400" dirty="0"/>
              <a:t>B will be the most employer friendly panel </a:t>
            </a:r>
          </a:p>
          <a:p>
            <a:pPr>
              <a:buFont typeface="Wingdings" panose="05000000000000000000" pitchFamily="2" charset="2"/>
              <a:buChar char="v"/>
            </a:pPr>
            <a:r>
              <a:rPr lang="en-US" sz="2400" dirty="0" smtClean="0"/>
              <a:t>Panel </a:t>
            </a:r>
            <a:r>
              <a:rPr lang="en-US" sz="2400" dirty="0"/>
              <a:t>C will be the most employee friendly </a:t>
            </a:r>
            <a:r>
              <a:rPr lang="en-US" sz="2400" dirty="0" smtClean="0"/>
              <a:t>panel</a:t>
            </a:r>
            <a:r>
              <a:rPr lang="en-US" dirty="0" smtClean="0"/>
              <a:t>  </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183413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Changes at the Arbitration </a:t>
            </a:r>
            <a:r>
              <a:rPr lang="en-US" b="1" dirty="0" smtClean="0"/>
              <a:t>Level</a:t>
            </a:r>
            <a:br>
              <a:rPr lang="en-US" b="1" dirty="0" smtClean="0"/>
            </a:br>
            <a:endParaRPr lang="en-US" sz="2400"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smtClean="0"/>
              <a:t>33 budgeted arbitrator positions.  30 arbitrators appointed.  </a:t>
            </a:r>
          </a:p>
          <a:p>
            <a:pPr>
              <a:buFont typeface="Wingdings" panose="05000000000000000000" pitchFamily="2" charset="2"/>
              <a:buChar char="v"/>
            </a:pPr>
            <a:r>
              <a:rPr lang="en-US" sz="2400" dirty="0" smtClean="0"/>
              <a:t>31 status calls – 13 in Chicago and 18 Downstate.</a:t>
            </a:r>
          </a:p>
          <a:p>
            <a:pPr>
              <a:buFont typeface="Wingdings" panose="05000000000000000000" pitchFamily="2" charset="2"/>
              <a:buChar char="v"/>
            </a:pPr>
            <a:r>
              <a:rPr lang="en-US" sz="2400" dirty="0" smtClean="0"/>
              <a:t>Large turnover at the arbitration level - Retirements and terminations</a:t>
            </a:r>
          </a:p>
          <a:p>
            <a:pPr lvl="1">
              <a:buFont typeface="Wingdings" panose="05000000000000000000" pitchFamily="2" charset="2"/>
              <a:buChar char="v"/>
            </a:pPr>
            <a:r>
              <a:rPr lang="en-US" sz="2000" dirty="0" smtClean="0"/>
              <a:t>11 appointed in the last year </a:t>
            </a:r>
          </a:p>
          <a:p>
            <a:pPr>
              <a:buFont typeface="Wingdings" panose="05000000000000000000" pitchFamily="2" charset="2"/>
              <a:buChar char="v"/>
            </a:pPr>
            <a:r>
              <a:rPr lang="en-US" sz="2400" dirty="0" smtClean="0"/>
              <a:t>Training for those new arbitrators has been difficult because of the pandemic. </a:t>
            </a:r>
          </a:p>
          <a:p>
            <a:pPr>
              <a:buFont typeface="Wingdings" panose="05000000000000000000" pitchFamily="2" charset="2"/>
              <a:buChar char="v"/>
            </a:pPr>
            <a:r>
              <a:rPr lang="en-US" sz="2400" dirty="0" smtClean="0"/>
              <a:t>Most had prior workers’ compensation trial background.  </a:t>
            </a:r>
          </a:p>
          <a:p>
            <a:pPr>
              <a:buFont typeface="Wingdings" panose="05000000000000000000" pitchFamily="2" charset="2"/>
              <a:buChar char="v"/>
            </a:pPr>
            <a:r>
              <a:rPr lang="en-US" sz="2400" dirty="0" smtClean="0"/>
              <a:t>Three are attorneys without significant prior WC experience.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686030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130893" cy="4023360"/>
          </a:xfrm>
        </p:spPr>
        <p:txBody>
          <a:bodyPr>
            <a:normAutofit fontScale="92500"/>
          </a:bodyPr>
          <a:lstStyle/>
          <a:p>
            <a:pPr>
              <a:buFont typeface="Wingdings" panose="05000000000000000000" pitchFamily="2" charset="2"/>
              <a:buChar char="v"/>
            </a:pPr>
            <a:r>
              <a:rPr lang="en-US" sz="2400" dirty="0" smtClean="0"/>
              <a:t>August 2020, Governor Pritzker appointed two new arbitrators:  </a:t>
            </a:r>
          </a:p>
          <a:p>
            <a:pPr>
              <a:buFont typeface="Wingdings" panose="05000000000000000000" pitchFamily="2" charset="2"/>
              <a:buChar char="v"/>
            </a:pPr>
            <a:r>
              <a:rPr lang="en-US" dirty="0" smtClean="0"/>
              <a:t>Attorneys Jeanne </a:t>
            </a:r>
            <a:r>
              <a:rPr lang="en-US" dirty="0" err="1" smtClean="0"/>
              <a:t>Aubuchon</a:t>
            </a:r>
            <a:r>
              <a:rPr lang="en-US" dirty="0" smtClean="0"/>
              <a:t>, Gerald Napleton</a:t>
            </a:r>
          </a:p>
          <a:p>
            <a:pPr>
              <a:buFont typeface="Wingdings" panose="05000000000000000000" pitchFamily="2" charset="2"/>
              <a:buChar char="v"/>
            </a:pPr>
            <a:r>
              <a:rPr lang="en-US" sz="2400" dirty="0" smtClean="0"/>
              <a:t>December </a:t>
            </a:r>
            <a:r>
              <a:rPr lang="en-US" sz="2400" dirty="0"/>
              <a:t>2020, Governor Pritzker appointed three new </a:t>
            </a:r>
            <a:r>
              <a:rPr lang="en-US" sz="2400" dirty="0" smtClean="0"/>
              <a:t>arbitrators:</a:t>
            </a:r>
          </a:p>
          <a:p>
            <a:pPr lvl="1">
              <a:buFont typeface="Wingdings" panose="05000000000000000000" pitchFamily="2" charset="2"/>
              <a:buChar char="v"/>
            </a:pPr>
            <a:r>
              <a:rPr lang="en-US" sz="2000" dirty="0" smtClean="0"/>
              <a:t>Attorneys </a:t>
            </a:r>
            <a:r>
              <a:rPr lang="en-US" sz="2000" dirty="0"/>
              <a:t>Rachael Sinnen, Raychel Wesley and Bradley Gillespie. </a:t>
            </a:r>
            <a:endParaRPr lang="en-US" sz="2000" dirty="0" smtClean="0"/>
          </a:p>
          <a:p>
            <a:pPr>
              <a:buFont typeface="Wingdings" panose="05000000000000000000" pitchFamily="2" charset="2"/>
              <a:buChar char="v"/>
            </a:pPr>
            <a:r>
              <a:rPr lang="en-US" sz="2400" dirty="0" smtClean="0"/>
              <a:t>No </a:t>
            </a:r>
            <a:r>
              <a:rPr lang="en-US" sz="2400" dirty="0"/>
              <a:t>open status call positions </a:t>
            </a:r>
            <a:r>
              <a:rPr lang="en-US" sz="2400" dirty="0" smtClean="0"/>
              <a:t>when appointed.</a:t>
            </a:r>
          </a:p>
          <a:p>
            <a:pPr>
              <a:buFont typeface="Wingdings" panose="05000000000000000000" pitchFamily="2" charset="2"/>
              <a:buChar char="v"/>
            </a:pPr>
            <a:r>
              <a:rPr lang="en-US" sz="2400" dirty="0" smtClean="0"/>
              <a:t>Arbitrator </a:t>
            </a:r>
            <a:r>
              <a:rPr lang="en-US" sz="2400" dirty="0"/>
              <a:t>Sinnen </a:t>
            </a:r>
            <a:r>
              <a:rPr lang="en-US" sz="2400" dirty="0" smtClean="0"/>
              <a:t>expected Chicago appointment.</a:t>
            </a:r>
          </a:p>
          <a:p>
            <a:pPr>
              <a:buFont typeface="Wingdings" panose="05000000000000000000" pitchFamily="2" charset="2"/>
              <a:buChar char="v"/>
            </a:pPr>
            <a:r>
              <a:rPr lang="en-US" sz="2400" dirty="0" smtClean="0"/>
              <a:t>Arbitrator </a:t>
            </a:r>
            <a:r>
              <a:rPr lang="en-US" sz="2400" dirty="0"/>
              <a:t>Wesley and Arbitrator </a:t>
            </a:r>
            <a:r>
              <a:rPr lang="en-US" sz="2400" dirty="0" smtClean="0"/>
              <a:t>Gillespie projected </a:t>
            </a:r>
            <a:r>
              <a:rPr lang="en-US" sz="2400" dirty="0"/>
              <a:t>to get downstate assignments.  </a:t>
            </a:r>
            <a:endParaRPr lang="en-US" sz="2400" dirty="0" smtClean="0"/>
          </a:p>
          <a:p>
            <a:pPr>
              <a:buFont typeface="Wingdings" panose="05000000000000000000" pitchFamily="2" charset="2"/>
              <a:buChar char="v"/>
            </a:pPr>
            <a:r>
              <a:rPr lang="en-US" sz="2400" dirty="0" smtClean="0"/>
              <a:t>There </a:t>
            </a:r>
            <a:r>
              <a:rPr lang="en-US" sz="2400" dirty="0"/>
              <a:t>are currently not enough arbitrators to fill all the current arbitration </a:t>
            </a:r>
            <a:r>
              <a:rPr lang="en-US" sz="2400" dirty="0" smtClean="0"/>
              <a:t>slots.</a:t>
            </a:r>
            <a:endParaRPr lang="en-US" sz="2400" dirty="0"/>
          </a:p>
          <a:p>
            <a:pPr lvl="1">
              <a:buFont typeface="Wingdings" panose="05000000000000000000" pitchFamily="2" charset="2"/>
              <a:buChar char="v"/>
            </a:pPr>
            <a:r>
              <a:rPr lang="en-US" sz="2000" dirty="0" smtClean="0"/>
              <a:t>30 of 31</a:t>
            </a:r>
            <a:endParaRPr lang="en-US" sz="2000" dirty="0"/>
          </a:p>
          <a:p>
            <a:pPr marL="0" indent="0">
              <a:buNone/>
            </a:pPr>
            <a:endParaRPr lang="en-US" dirty="0"/>
          </a:p>
        </p:txBody>
      </p:sp>
      <p:sp>
        <p:nvSpPr>
          <p:cNvPr id="8" name="Title 1"/>
          <p:cNvSpPr>
            <a:spLocks noGrp="1"/>
          </p:cNvSpPr>
          <p:nvPr>
            <p:ph type="title"/>
          </p:nvPr>
        </p:nvSpPr>
        <p:spPr/>
        <p:txBody>
          <a:bodyPr>
            <a:normAutofit/>
          </a:bodyPr>
          <a:lstStyle/>
          <a:p>
            <a:r>
              <a:rPr lang="en-US" b="1" dirty="0"/>
              <a:t>Changes at the Arbitration </a:t>
            </a:r>
            <a:r>
              <a:rPr lang="en-US" b="1" dirty="0" smtClean="0"/>
              <a:t>Level</a:t>
            </a:r>
            <a:br>
              <a:rPr lang="en-US" b="1" dirty="0" smtClean="0"/>
            </a:br>
            <a:endParaRPr lang="en-US" sz="2400" dirty="0"/>
          </a:p>
        </p:txBody>
      </p:sp>
    </p:spTree>
    <p:extLst>
      <p:ext uri="{BB962C8B-B14F-4D97-AF65-F5344CB8AC3E}">
        <p14:creationId xmlns:p14="http://schemas.microsoft.com/office/powerpoint/2010/main" val="132094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200" dirty="0"/>
              <a:t>Arbitrator </a:t>
            </a:r>
            <a:r>
              <a:rPr lang="en-US" sz="2200" dirty="0" smtClean="0"/>
              <a:t>Sinnen </a:t>
            </a:r>
            <a:r>
              <a:rPr lang="en-US" sz="2200" dirty="0"/>
              <a:t>has been </a:t>
            </a:r>
            <a:r>
              <a:rPr lang="en-US" sz="2200" dirty="0" smtClean="0"/>
              <a:t>assigned to Chicago</a:t>
            </a:r>
          </a:p>
          <a:p>
            <a:pPr lvl="1">
              <a:buFont typeface="Wingdings" panose="05000000000000000000" pitchFamily="2" charset="2"/>
              <a:buChar char="v"/>
            </a:pPr>
            <a:r>
              <a:rPr lang="en-US" dirty="0" smtClean="0"/>
              <a:t>Took over call assigned </a:t>
            </a:r>
            <a:r>
              <a:rPr lang="en-US" dirty="0"/>
              <a:t>to </a:t>
            </a:r>
            <a:r>
              <a:rPr lang="en-US" dirty="0" smtClean="0"/>
              <a:t>Napleton</a:t>
            </a:r>
            <a:r>
              <a:rPr lang="en-US" dirty="0"/>
              <a:t>.  </a:t>
            </a:r>
            <a:r>
              <a:rPr lang="en-US" dirty="0" smtClean="0"/>
              <a:t>Napleton </a:t>
            </a:r>
            <a:r>
              <a:rPr lang="en-US" dirty="0"/>
              <a:t>was earlier moved to a downstate assignment in Zone 5 </a:t>
            </a:r>
            <a:r>
              <a:rPr lang="en-US" dirty="0" smtClean="0"/>
              <a:t>(</a:t>
            </a:r>
            <a:r>
              <a:rPr lang="en-US" dirty="0"/>
              <a:t>Erbacci retirement).  </a:t>
            </a:r>
          </a:p>
          <a:p>
            <a:pPr>
              <a:buFont typeface="Wingdings" panose="05000000000000000000" pitchFamily="2" charset="2"/>
              <a:buChar char="v"/>
            </a:pPr>
            <a:r>
              <a:rPr lang="en-US" sz="2200" dirty="0" smtClean="0"/>
              <a:t>Arbitrator Gillespie </a:t>
            </a:r>
            <a:r>
              <a:rPr lang="en-US" sz="2200" dirty="0"/>
              <a:t>was given a downstate status call assignment.  </a:t>
            </a:r>
            <a:r>
              <a:rPr lang="en-US" sz="2200" dirty="0" smtClean="0"/>
              <a:t>Assigned </a:t>
            </a:r>
            <a:r>
              <a:rPr lang="en-US" sz="2200" dirty="0"/>
              <a:t>to Zone 3 including Bloomington, Peoria and Rock </a:t>
            </a:r>
            <a:r>
              <a:rPr lang="en-US" sz="2200" dirty="0" smtClean="0"/>
              <a:t>Island</a:t>
            </a:r>
            <a:r>
              <a:rPr lang="en-US" sz="2200" dirty="0"/>
              <a:t> </a:t>
            </a:r>
            <a:r>
              <a:rPr lang="en-US" sz="2200" dirty="0" smtClean="0"/>
              <a:t>- formerly </a:t>
            </a:r>
            <a:r>
              <a:rPr lang="en-US" sz="2200" dirty="0"/>
              <a:t>Arbitrator </a:t>
            </a:r>
            <a:r>
              <a:rPr lang="en-US" sz="2200" dirty="0" smtClean="0"/>
              <a:t>Granada. </a:t>
            </a:r>
            <a:endParaRPr lang="en-US" sz="2200" dirty="0"/>
          </a:p>
          <a:p>
            <a:pPr>
              <a:buFont typeface="Wingdings" panose="05000000000000000000" pitchFamily="2" charset="2"/>
              <a:buChar char="v"/>
            </a:pPr>
            <a:r>
              <a:rPr lang="en-US" sz="2200" dirty="0" smtClean="0"/>
              <a:t>Arbitrator Wesley </a:t>
            </a:r>
            <a:r>
              <a:rPr lang="en-US" sz="2200" dirty="0"/>
              <a:t>has been assigned to </a:t>
            </a:r>
            <a:r>
              <a:rPr lang="en-US" sz="2200" dirty="0" smtClean="0"/>
              <a:t>Chicago  – took over Baker call.</a:t>
            </a:r>
            <a:r>
              <a:rPr lang="en-US" sz="2200" dirty="0"/>
              <a:t> </a:t>
            </a:r>
          </a:p>
          <a:p>
            <a:pPr>
              <a:buFont typeface="Wingdings" panose="05000000000000000000" pitchFamily="2" charset="2"/>
              <a:buChar char="v"/>
            </a:pPr>
            <a:r>
              <a:rPr lang="en-US" sz="2200" dirty="0" smtClean="0"/>
              <a:t>Chicago </a:t>
            </a:r>
            <a:r>
              <a:rPr lang="en-US" sz="2200" dirty="0"/>
              <a:t>arbitration status call assigned to Arbitrator now </a:t>
            </a:r>
            <a:r>
              <a:rPr lang="en-US" sz="2200" dirty="0" smtClean="0"/>
              <a:t>Commissioner </a:t>
            </a:r>
            <a:r>
              <a:rPr lang="en-US" sz="2200" dirty="0"/>
              <a:t>Harris is open.  </a:t>
            </a:r>
            <a:r>
              <a:rPr lang="en-US" sz="2200" dirty="0" smtClean="0"/>
              <a:t>That </a:t>
            </a:r>
            <a:r>
              <a:rPr lang="en-US" sz="2200" dirty="0"/>
              <a:t>call </a:t>
            </a:r>
            <a:r>
              <a:rPr lang="en-US" sz="2200" dirty="0" smtClean="0"/>
              <a:t>will </a:t>
            </a:r>
            <a:r>
              <a:rPr lang="en-US" sz="2200" dirty="0"/>
              <a:t>be assigned on a monthly basis to an existing (likely downstate) arbitrator.  For April 2021, </a:t>
            </a:r>
            <a:r>
              <a:rPr lang="en-US" sz="2200" dirty="0" smtClean="0"/>
              <a:t> </a:t>
            </a:r>
            <a:r>
              <a:rPr lang="en-US" sz="2200" dirty="0"/>
              <a:t>Arbitrator Granada.  </a:t>
            </a:r>
          </a:p>
          <a:p>
            <a:pPr marL="0" indent="0">
              <a:buNone/>
            </a:pPr>
            <a:endParaRPr lang="en-US" sz="2200" dirty="0"/>
          </a:p>
        </p:txBody>
      </p:sp>
      <p:sp>
        <p:nvSpPr>
          <p:cNvPr id="5" name="Title 1"/>
          <p:cNvSpPr>
            <a:spLocks noGrp="1"/>
          </p:cNvSpPr>
          <p:nvPr>
            <p:ph type="title"/>
          </p:nvPr>
        </p:nvSpPr>
        <p:spPr/>
        <p:txBody>
          <a:bodyPr>
            <a:normAutofit/>
          </a:bodyPr>
          <a:lstStyle/>
          <a:p>
            <a:r>
              <a:rPr lang="en-US" b="1" dirty="0"/>
              <a:t>Changes at the Arbitration </a:t>
            </a:r>
            <a:r>
              <a:rPr lang="en-US" b="1" dirty="0" smtClean="0"/>
              <a:t>Level</a:t>
            </a:r>
            <a:br>
              <a:rPr lang="en-US" b="1" dirty="0" smtClean="0"/>
            </a:br>
            <a:endParaRPr lang="en-US" sz="2400" dirty="0"/>
          </a:p>
        </p:txBody>
      </p:sp>
    </p:spTree>
    <p:extLst>
      <p:ext uri="{BB962C8B-B14F-4D97-AF65-F5344CB8AC3E}">
        <p14:creationId xmlns:p14="http://schemas.microsoft.com/office/powerpoint/2010/main" val="336107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890</TotalTime>
  <Words>1960</Words>
  <Application>Microsoft Office PowerPoint</Application>
  <PresentationFormat>Widescreen</PresentationFormat>
  <Paragraphs>191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Calibri Light</vt:lpstr>
      <vt:lpstr>Times New Roman</vt:lpstr>
      <vt:lpstr>Wingdings</vt:lpstr>
      <vt:lpstr>Retrospect</vt:lpstr>
      <vt:lpstr>Illinois Workers’ Compensation  Commission Update  April 2021  </vt:lpstr>
      <vt:lpstr>Illinois Workers Compensation Commission – Commission Personnel </vt:lpstr>
      <vt:lpstr>Illinois Workers Compensation Commission – Commission Personnel </vt:lpstr>
      <vt:lpstr>Illinois Workers Compensation Commission – Commission Personnel </vt:lpstr>
      <vt:lpstr>Illinois Workers Compensation Commission – Commission Personnel </vt:lpstr>
      <vt:lpstr>Illinois Workers Compensation Commission – Commission Personnel </vt:lpstr>
      <vt:lpstr>Changes at the Arbitration Level </vt:lpstr>
      <vt:lpstr>Changes at the Arbitration Level </vt:lpstr>
      <vt:lpstr>Changes at the Arbitration Level </vt:lpstr>
      <vt:lpstr>Changes at the Arbitration Level </vt:lpstr>
      <vt:lpstr>Commission During Pandemic</vt:lpstr>
      <vt:lpstr>Commission During Pandemic</vt:lpstr>
      <vt:lpstr>Commission During Pandemic</vt:lpstr>
      <vt:lpstr>PowerPoint Presentation</vt:lpstr>
      <vt:lpstr>Commission During Pandemic</vt:lpstr>
      <vt:lpstr>Commission During Pandemic</vt:lpstr>
      <vt:lpstr>Commission Moving to new location  </vt:lpstr>
      <vt:lpstr>Commission Expands Electronic Filing – CompFile Release 3</vt:lpstr>
      <vt:lpstr>Commission Expands Electronic Filing – CompFile Release 3</vt:lpstr>
      <vt:lpstr>Commission Filings </vt:lpstr>
      <vt:lpstr>IWCC in transition</vt:lpstr>
      <vt:lpstr>IWCC in transition</vt:lpstr>
      <vt:lpstr>IWCC in transition</vt:lpstr>
      <vt:lpstr>IWCC in transition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Workers’ Compensation Commission Update – April 2021</dc:title>
  <dc:creator>Michael E. Rusin</dc:creator>
  <cp:lastModifiedBy>Cusumano, Joseph</cp:lastModifiedBy>
  <cp:revision>25</cp:revision>
  <cp:lastPrinted>2021-04-14T16:28:32Z</cp:lastPrinted>
  <dcterms:created xsi:type="dcterms:W3CDTF">2021-04-14T14:49:19Z</dcterms:created>
  <dcterms:modified xsi:type="dcterms:W3CDTF">2021-04-15T18:32:10Z</dcterms:modified>
</cp:coreProperties>
</file>